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4" r:id="rId3"/>
  </p:sldMasterIdLst>
  <p:notesMasterIdLst>
    <p:notesMasterId r:id="rId17"/>
  </p:notesMasterIdLst>
  <p:sldIdLst>
    <p:sldId id="259" r:id="rId4"/>
    <p:sldId id="520" r:id="rId5"/>
    <p:sldId id="506" r:id="rId6"/>
    <p:sldId id="521" r:id="rId7"/>
    <p:sldId id="539" r:id="rId8"/>
    <p:sldId id="632" r:id="rId9"/>
    <p:sldId id="566" r:id="rId10"/>
    <p:sldId id="630" r:id="rId11"/>
    <p:sldId id="567" r:id="rId12"/>
    <p:sldId id="576" r:id="rId13"/>
    <p:sldId id="562" r:id="rId14"/>
    <p:sldId id="631" r:id="rId15"/>
    <p:sldId id="267" r:id="rId16"/>
  </p:sldIdLst>
  <p:sldSz cx="18288000" cy="10287000"/>
  <p:notesSz cx="6858000" cy="9144000"/>
  <p:embeddedFontLst>
    <p:embeddedFont>
      <p:font typeface="AvantGarde Bk BT" panose="020B0402020202020204" pitchFamily="34" charset="0"/>
      <p:regular r:id="rId18"/>
      <p:bold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>
      <p:cViewPr varScale="1">
        <p:scale>
          <a:sx n="67" d="100"/>
          <a:sy n="67" d="100"/>
        </p:scale>
        <p:origin x="8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1ZPmHEv02MTYbrpFyQf9hOed6Niq-e7io\0_INGURUMENA-KUADRILLA\0.0_KUDEAKETA\HITZALDIAK-ETA-BILERAK\01_KUAD-koord-bilera+komisio+pleno\20231108_CUAD_Reu_PaPVs5&#186;\20231102_AnalisisR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1ZPmHEv02MTYbrpFyQf9hOed6Niq-e7io\0_INGURUMENA-KUADRILLA\0.0_KUDEAKETA\HITZALDIAK-ETA-BILERAK\01_KUAD-koord-bilera+komisio+pleno\20231108_CUAD_Reu_PaPVs5&#186;\20231102_AnalisisR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itor\Google%20Drive\0_INGURUMENA-KUADRILLA\0.1_HONDAKINAK\0.1.0_KUDEAKETA\BEHATOKIA\CUAD-historico-pesajes-desde-2015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.shortcut-targets-by-id\1ZPmHEv02MTYbrpFyQf9hOed6Niq-e7io\0_INGURUMENA-KUADRILLA\0.1_HONDAKINAK\0.1.3_ONTZI%20ARINAK\0.1.3.0_KUDEAKETA\CARACTERIZACI&#211;N-ENVASES\Caracterizaciones_Analisis_22018-202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Kilogramos de orgánica gestionados anuales.2021-2023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'DATOS-Varios'!$B$16</c:f>
              <c:strCache>
                <c:ptCount val="1"/>
                <c:pt idx="0">
                  <c:v>Kg ORGÁNICA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1121534000247958E-3"/>
                  <c:y val="-3.685328495838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7F-46E5-A975-3A1213D911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'DATOS-Varios'!$C$15:$E$15</c:f>
              <c:strCache>
                <c:ptCount val="3"/>
                <c:pt idx="0">
                  <c:v>COMARCA</c:v>
                </c:pt>
                <c:pt idx="1">
                  <c:v>KRIPAN</c:v>
                </c:pt>
                <c:pt idx="2">
                  <c:v>ELTZIEGO</c:v>
                </c:pt>
              </c:strCache>
            </c:strRef>
          </c:cat>
          <c:val>
            <c:numRef>
              <c:f>'DATOS-Varios'!$C$16:$E$16</c:f>
              <c:numCache>
                <c:formatCode>#,##0.00</c:formatCode>
                <c:ptCount val="3"/>
                <c:pt idx="0">
                  <c:v>118661.85</c:v>
                </c:pt>
                <c:pt idx="1">
                  <c:v>35219.85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F-46E5-A975-3A1213D91155}"/>
            </c:ext>
          </c:extLst>
        </c:ser>
        <c:ser>
          <c:idx val="1"/>
          <c:order val="1"/>
          <c:tx>
            <c:strRef>
              <c:f>'DATOS-Varios'!$B$17</c:f>
              <c:strCache>
                <c:ptCount val="1"/>
                <c:pt idx="0">
                  <c:v>Kg ORGÁNICA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1121534000247958E-3"/>
                  <c:y val="-1.316188748513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7F-46E5-A975-3A1213D911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'DATOS-Varios'!$C$15:$E$15</c:f>
              <c:strCache>
                <c:ptCount val="3"/>
                <c:pt idx="0">
                  <c:v>COMARCA</c:v>
                </c:pt>
                <c:pt idx="1">
                  <c:v>KRIPAN</c:v>
                </c:pt>
                <c:pt idx="2">
                  <c:v>ELTZIEGO</c:v>
                </c:pt>
              </c:strCache>
            </c:strRef>
          </c:cat>
          <c:val>
            <c:numRef>
              <c:f>'DATOS-Varios'!$C$17:$E$17</c:f>
              <c:numCache>
                <c:formatCode>#,##0.00</c:formatCode>
                <c:ptCount val="3"/>
                <c:pt idx="0">
                  <c:v>243589.32</c:v>
                </c:pt>
                <c:pt idx="1">
                  <c:v>32919.300000000003</c:v>
                </c:pt>
                <c:pt idx="2">
                  <c:v>136800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7F-46E5-A975-3A1213D91155}"/>
            </c:ext>
          </c:extLst>
        </c:ser>
        <c:ser>
          <c:idx val="2"/>
          <c:order val="2"/>
          <c:tx>
            <c:strRef>
              <c:f>'DATOS-Varios'!$B$18</c:f>
              <c:strCache>
                <c:ptCount val="1"/>
                <c:pt idx="0">
                  <c:v>Kg ORGÁNICA 2023 (Previsión)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3004690300111583E-2"/>
                  <c:y val="1.0529509988110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7F-46E5-A975-3A1213D911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'DATOS-Varios'!$C$15:$E$15</c:f>
              <c:strCache>
                <c:ptCount val="3"/>
                <c:pt idx="0">
                  <c:v>COMARCA</c:v>
                </c:pt>
                <c:pt idx="1">
                  <c:v>KRIPAN</c:v>
                </c:pt>
                <c:pt idx="2">
                  <c:v>ELTZIEGO</c:v>
                </c:pt>
              </c:strCache>
            </c:strRef>
          </c:cat>
          <c:val>
            <c:numRef>
              <c:f>'DATOS-Varios'!$C$18:$E$18</c:f>
              <c:numCache>
                <c:formatCode>#,##0.00</c:formatCode>
                <c:ptCount val="3"/>
                <c:pt idx="0">
                  <c:v>322000</c:v>
                </c:pt>
                <c:pt idx="1">
                  <c:v>29485.54</c:v>
                </c:pt>
                <c:pt idx="2">
                  <c:v>199609.38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7F-46E5-A975-3A1213D91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6915040"/>
        <c:axId val="1456762384"/>
      </c:barChart>
      <c:catAx>
        <c:axId val="145691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56762384"/>
        <c:crosses val="autoZero"/>
        <c:auto val="1"/>
        <c:lblAlgn val="ctr"/>
        <c:lblOffset val="100"/>
        <c:noMultiLvlLbl val="0"/>
      </c:catAx>
      <c:valAx>
        <c:axId val="145676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5691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Kilogramos de resto </a:t>
            </a:r>
            <a:r>
              <a:rPr lang="es-ES" sz="1400" dirty="0"/>
              <a:t>gestionados </a:t>
            </a:r>
            <a:r>
              <a:rPr lang="es-E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anuales. 2021-2023</a:t>
            </a:r>
            <a:endParaRPr lang="es-ES" sz="1400" dirty="0"/>
          </a:p>
        </c:rich>
      </c:tx>
      <c:layout>
        <c:manualLayout>
          <c:xMode val="edge"/>
          <c:yMode val="edge"/>
          <c:x val="0.35968044619422573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'DATOS-Varios'!$B$20</c:f>
              <c:strCache>
                <c:ptCount val="1"/>
                <c:pt idx="0">
                  <c:v>Kg RESTO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3333333333333381E-2"/>
                  <c:y val="-5.5279927437581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5E-477E-B59C-C5FB098AD3FD}"/>
                </c:ext>
              </c:extLst>
            </c:dLbl>
            <c:dLbl>
              <c:idx val="2"/>
              <c:layout>
                <c:manualLayout>
                  <c:x val="-2.5000000000000102E-2"/>
                  <c:y val="-4.2118039952443093E-2"/>
                </c:manualLayout>
              </c:layout>
              <c:tx>
                <c:rich>
                  <a:bodyPr/>
                  <a:lstStyle/>
                  <a:p>
                    <a:fld id="{75315463-0BAA-415C-A4D9-23F2DA32EA70}" type="VALUE">
                      <a:rPr lang="en-US" smtClean="0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5E-477E-B59C-C5FB098AD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'DATOS-Varios'!$C$19:$E$19</c:f>
              <c:strCache>
                <c:ptCount val="3"/>
                <c:pt idx="0">
                  <c:v>COMARCA</c:v>
                </c:pt>
                <c:pt idx="1">
                  <c:v>KRIPAN</c:v>
                </c:pt>
                <c:pt idx="2">
                  <c:v>ELTZIEGO</c:v>
                </c:pt>
              </c:strCache>
            </c:strRef>
          </c:cat>
          <c:val>
            <c:numRef>
              <c:f>'DATOS-Varios'!$C$20:$E$20</c:f>
              <c:numCache>
                <c:formatCode>#,##0.00</c:formatCode>
                <c:ptCount val="3"/>
                <c:pt idx="0">
                  <c:v>4415198</c:v>
                </c:pt>
                <c:pt idx="1">
                  <c:v>13847.33</c:v>
                </c:pt>
                <c:pt idx="2" formatCode="General">
                  <c:v>381800.11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5E-477E-B59C-C5FB098AD3FD}"/>
            </c:ext>
          </c:extLst>
        </c:ser>
        <c:ser>
          <c:idx val="1"/>
          <c:order val="1"/>
          <c:tx>
            <c:strRef>
              <c:f>'DATOS-Varios'!$B$21</c:f>
              <c:strCache>
                <c:ptCount val="1"/>
                <c:pt idx="0">
                  <c:v>Kg RESTO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1111111111111112E-2"/>
                  <c:y val="-2.3691397473249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5E-477E-B59C-C5FB098AD3FD}"/>
                </c:ext>
              </c:extLst>
            </c:dLbl>
            <c:dLbl>
              <c:idx val="2"/>
              <c:layout>
                <c:manualLayout>
                  <c:x val="1.1111111111111112E-2"/>
                  <c:y val="-1.5794264982166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5E-477E-B59C-C5FB098AD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'DATOS-Varios'!$C$19:$E$19</c:f>
              <c:strCache>
                <c:ptCount val="3"/>
                <c:pt idx="0">
                  <c:v>COMARCA</c:v>
                </c:pt>
                <c:pt idx="1">
                  <c:v>KRIPAN</c:v>
                </c:pt>
                <c:pt idx="2">
                  <c:v>ELTZIEGO</c:v>
                </c:pt>
              </c:strCache>
            </c:strRef>
          </c:cat>
          <c:val>
            <c:numRef>
              <c:f>'DATOS-Varios'!$C$21:$E$21</c:f>
              <c:numCache>
                <c:formatCode>#,##0.00</c:formatCode>
                <c:ptCount val="3"/>
                <c:pt idx="0">
                  <c:v>4135420</c:v>
                </c:pt>
                <c:pt idx="1">
                  <c:v>11926.33</c:v>
                </c:pt>
                <c:pt idx="2">
                  <c:v>265854.23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5E-477E-B59C-C5FB098AD3FD}"/>
            </c:ext>
          </c:extLst>
        </c:ser>
        <c:ser>
          <c:idx val="2"/>
          <c:order val="2"/>
          <c:tx>
            <c:strRef>
              <c:f>'DATOS-Varios'!$B$22</c:f>
              <c:strCache>
                <c:ptCount val="1"/>
                <c:pt idx="0">
                  <c:v>Kg RESTO 2023 (Previsión)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2.63237749702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5E-477E-B59C-C5FB098AD3FD}"/>
                </c:ext>
              </c:extLst>
            </c:dLbl>
            <c:dLbl>
              <c:idx val="2"/>
              <c:layout>
                <c:manualLayout>
                  <c:x val="1.3888888888888788E-2"/>
                  <c:y val="2.632377497027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5E-477E-B59C-C5FB098AD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'DATOS-Varios'!$C$19:$E$19</c:f>
              <c:strCache>
                <c:ptCount val="3"/>
                <c:pt idx="0">
                  <c:v>COMARCA</c:v>
                </c:pt>
                <c:pt idx="1">
                  <c:v>KRIPAN</c:v>
                </c:pt>
                <c:pt idx="2">
                  <c:v>ELTZIEGO</c:v>
                </c:pt>
              </c:strCache>
            </c:strRef>
          </c:cat>
          <c:val>
            <c:numRef>
              <c:f>'DATOS-Varios'!$C$22:$E$22</c:f>
              <c:numCache>
                <c:formatCode>#,##0.00</c:formatCode>
                <c:ptCount val="3"/>
                <c:pt idx="0">
                  <c:v>3806000</c:v>
                </c:pt>
                <c:pt idx="1">
                  <c:v>9463.09</c:v>
                </c:pt>
                <c:pt idx="2">
                  <c:v>192070.95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5E-477E-B59C-C5FB098AD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5907920"/>
        <c:axId val="1584812512"/>
      </c:barChart>
      <c:catAx>
        <c:axId val="159590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84812512"/>
        <c:crosses val="autoZero"/>
        <c:auto val="1"/>
        <c:lblAlgn val="ctr"/>
        <c:lblOffset val="100"/>
        <c:noMultiLvlLbl val="0"/>
      </c:catAx>
      <c:valAx>
        <c:axId val="158481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9590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antGarde Bk BT" panose="020B0402020202020204" pitchFamily="34" charset="0"/>
                <a:ea typeface="+mn-ea"/>
                <a:cs typeface="+mn-cs"/>
              </a:defRPr>
            </a:pPr>
            <a:r>
              <a:rPr lang="en-US" b="1"/>
              <a:t>Evolución recogidas de fracción resto en Rioja Alavesa (kg</a:t>
            </a:r>
            <a:r>
              <a:rPr lang="en-US" b="1" baseline="0"/>
              <a:t> anuales)</a:t>
            </a:r>
            <a:r>
              <a:rPr lang="en-US" b="1"/>
              <a:t>. </a:t>
            </a:r>
          </a:p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antGarde Bk BT" panose="020B0402020202020204" pitchFamily="34" charset="0"/>
                <a:ea typeface="+mn-ea"/>
                <a:cs typeface="+mn-cs"/>
              </a:defRPr>
            </a:pPr>
            <a:r>
              <a:rPr lang="en-US" b="1"/>
              <a:t>2016-2023</a:t>
            </a:r>
          </a:p>
        </c:rich>
      </c:tx>
      <c:layout>
        <c:manualLayout>
          <c:xMode val="edge"/>
          <c:yMode val="edge"/>
          <c:x val="0.21287934521598303"/>
          <c:y val="3.757277024722041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'Análisis resto.16-23'!$A$23</c:f>
              <c:strCache>
                <c:ptCount val="1"/>
                <c:pt idx="0">
                  <c:v>Total kg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'Análisis resto.16-23'!$B$22:$I$22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 (previsión)</c:v>
                </c:pt>
              </c:strCache>
            </c:strRef>
          </c:cat>
          <c:val>
            <c:numRef>
              <c:f>'Análisis resto.16-23'!$B$23:$I$23</c:f>
              <c:numCache>
                <c:formatCode>#,##0</c:formatCode>
                <c:ptCount val="8"/>
                <c:pt idx="0">
                  <c:v>5014720</c:v>
                </c:pt>
                <c:pt idx="1">
                  <c:v>5013700</c:v>
                </c:pt>
                <c:pt idx="2">
                  <c:v>5090020</c:v>
                </c:pt>
                <c:pt idx="3">
                  <c:v>4964710</c:v>
                </c:pt>
                <c:pt idx="4">
                  <c:v>4512660</c:v>
                </c:pt>
                <c:pt idx="5">
                  <c:v>4475710</c:v>
                </c:pt>
                <c:pt idx="6">
                  <c:v>4135420</c:v>
                </c:pt>
                <c:pt idx="7">
                  <c:v>3826199.4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BB-4A50-A1B1-A6E0DE37D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628416"/>
        <c:axId val="83629952"/>
      </c:lineChart>
      <c:catAx>
        <c:axId val="8362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antGarde Bk BT" panose="020B0402020202020204" pitchFamily="34" charset="0"/>
                <a:ea typeface="+mn-ea"/>
                <a:cs typeface="+mn-cs"/>
              </a:defRPr>
            </a:pPr>
            <a:endParaRPr lang="es-ES"/>
          </a:p>
        </c:txPr>
        <c:crossAx val="83629952"/>
        <c:crosses val="autoZero"/>
        <c:auto val="1"/>
        <c:lblAlgn val="ctr"/>
        <c:lblOffset val="100"/>
        <c:noMultiLvlLbl val="0"/>
      </c:catAx>
      <c:valAx>
        <c:axId val="83629952"/>
        <c:scaling>
          <c:orientation val="minMax"/>
          <c:min val="38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antGarde Bk BT" panose="020B0402020202020204" pitchFamily="34" charset="0"/>
                <a:ea typeface="+mn-ea"/>
                <a:cs typeface="+mn-cs"/>
              </a:defRPr>
            </a:pPr>
            <a:endParaRPr lang="es-ES"/>
          </a:p>
        </c:txPr>
        <c:crossAx val="83628416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vantGarde Bk BT" panose="020B0402020202020204" pitchFamily="34" charset="0"/>
        </a:defRPr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400" dirty="0">
                <a:solidFill>
                  <a:schemeClr val="tx1"/>
                </a:solidFill>
                <a:latin typeface="AvantGarde Bk BT" pitchFamily="34" charset="0"/>
              </a:rPr>
              <a:t>Caracterización</a:t>
            </a:r>
            <a:r>
              <a:rPr lang="es-ES" sz="1400" baseline="0" dirty="0">
                <a:solidFill>
                  <a:schemeClr val="tx1"/>
                </a:solidFill>
                <a:latin typeface="AvantGarde Bk BT" pitchFamily="34" charset="0"/>
              </a:rPr>
              <a:t> de envases </a:t>
            </a:r>
            <a:r>
              <a:rPr lang="es-ES" sz="1400" baseline="0" dirty="0" err="1">
                <a:solidFill>
                  <a:schemeClr val="tx1"/>
                </a:solidFill>
                <a:latin typeface="AvantGarde Bk BT" pitchFamily="34" charset="0"/>
              </a:rPr>
              <a:t>ECOEMBES</a:t>
            </a:r>
            <a:r>
              <a:rPr lang="es-ES" sz="1400" baseline="0" dirty="0">
                <a:solidFill>
                  <a:schemeClr val="tx1"/>
                </a:solidFill>
                <a:latin typeface="AvantGarde Bk BT" pitchFamily="34" charset="0"/>
              </a:rPr>
              <a:t> en Rioja Alavesa. 2018-2020</a:t>
            </a:r>
            <a:endParaRPr lang="es-ES" sz="1400" dirty="0">
              <a:solidFill>
                <a:schemeClr val="tx1"/>
              </a:solidFill>
              <a:latin typeface="AvantGarde Bk BT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858024322083994E-2"/>
          <c:y val="8.7665010687038206E-2"/>
          <c:w val="0.86309106680454484"/>
          <c:h val="0.59675415989232405"/>
        </c:manualLayout>
      </c:layout>
      <c:lineChart>
        <c:grouping val="standard"/>
        <c:varyColors val="0"/>
        <c:ser>
          <c:idx val="1"/>
          <c:order val="0"/>
          <c:tx>
            <c:strRef>
              <c:f>Hoja1!$A$3</c:f>
              <c:strCache>
                <c:ptCount val="1"/>
                <c:pt idx="0">
                  <c:v>Total MATERIAL NO SOLICITADO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Hoja1!$B$1:$AM$1</c:f>
              <c:numCache>
                <c:formatCode>m/d/yyyy</c:formatCode>
                <c:ptCount val="38"/>
                <c:pt idx="0">
                  <c:v>43166</c:v>
                </c:pt>
                <c:pt idx="1">
                  <c:v>43180</c:v>
                </c:pt>
                <c:pt idx="2">
                  <c:v>43185</c:v>
                </c:pt>
                <c:pt idx="3">
                  <c:v>43187</c:v>
                </c:pt>
                <c:pt idx="4">
                  <c:v>43263</c:v>
                </c:pt>
                <c:pt idx="5">
                  <c:v>43264</c:v>
                </c:pt>
                <c:pt idx="6">
                  <c:v>43334</c:v>
                </c:pt>
                <c:pt idx="7">
                  <c:v>43341</c:v>
                </c:pt>
                <c:pt idx="8">
                  <c:v>43346</c:v>
                </c:pt>
                <c:pt idx="9">
                  <c:v>43348</c:v>
                </c:pt>
                <c:pt idx="10">
                  <c:v>43355</c:v>
                </c:pt>
                <c:pt idx="11">
                  <c:v>43481</c:v>
                </c:pt>
                <c:pt idx="12">
                  <c:v>43488</c:v>
                </c:pt>
                <c:pt idx="13">
                  <c:v>43509</c:v>
                </c:pt>
                <c:pt idx="14">
                  <c:v>43584</c:v>
                </c:pt>
                <c:pt idx="15">
                  <c:v>43684</c:v>
                </c:pt>
                <c:pt idx="16">
                  <c:v>43698</c:v>
                </c:pt>
                <c:pt idx="17">
                  <c:v>43705</c:v>
                </c:pt>
                <c:pt idx="18">
                  <c:v>43707</c:v>
                </c:pt>
                <c:pt idx="19">
                  <c:v>43714</c:v>
                </c:pt>
                <c:pt idx="20">
                  <c:v>43901</c:v>
                </c:pt>
                <c:pt idx="21">
                  <c:v>44061</c:v>
                </c:pt>
                <c:pt idx="22">
                  <c:v>44139</c:v>
                </c:pt>
                <c:pt idx="23">
                  <c:v>44139</c:v>
                </c:pt>
                <c:pt idx="24">
                  <c:v>44146</c:v>
                </c:pt>
                <c:pt idx="25">
                  <c:v>44153</c:v>
                </c:pt>
                <c:pt idx="26">
                  <c:v>44182</c:v>
                </c:pt>
                <c:pt idx="27">
                  <c:v>44209</c:v>
                </c:pt>
                <c:pt idx="28">
                  <c:v>44258</c:v>
                </c:pt>
                <c:pt idx="29">
                  <c:v>44307</c:v>
                </c:pt>
                <c:pt idx="30">
                  <c:v>44385</c:v>
                </c:pt>
                <c:pt idx="31">
                  <c:v>44419</c:v>
                </c:pt>
                <c:pt idx="32">
                  <c:v>44433</c:v>
                </c:pt>
                <c:pt idx="33">
                  <c:v>44550</c:v>
                </c:pt>
                <c:pt idx="34">
                  <c:v>44557</c:v>
                </c:pt>
                <c:pt idx="35">
                  <c:v>44571</c:v>
                </c:pt>
                <c:pt idx="36">
                  <c:v>44687</c:v>
                </c:pt>
                <c:pt idx="37">
                  <c:v>44733</c:v>
                </c:pt>
              </c:numCache>
            </c:numRef>
          </c:cat>
          <c:val>
            <c:numRef>
              <c:f>Hoja1!$B$3:$AM$3</c:f>
              <c:numCache>
                <c:formatCode>0.00</c:formatCode>
                <c:ptCount val="38"/>
                <c:pt idx="0">
                  <c:v>39.935000000000002</c:v>
                </c:pt>
                <c:pt idx="1">
                  <c:v>34.131</c:v>
                </c:pt>
                <c:pt idx="2">
                  <c:v>26.43</c:v>
                </c:pt>
                <c:pt idx="3">
                  <c:v>24.140999999999988</c:v>
                </c:pt>
                <c:pt idx="4">
                  <c:v>49.422000000000011</c:v>
                </c:pt>
                <c:pt idx="5">
                  <c:v>23.422999999999956</c:v>
                </c:pt>
                <c:pt idx="6">
                  <c:v>43.514000000000003</c:v>
                </c:pt>
                <c:pt idx="7">
                  <c:v>40.275000000000013</c:v>
                </c:pt>
                <c:pt idx="8">
                  <c:v>25.946999999999989</c:v>
                </c:pt>
                <c:pt idx="9">
                  <c:v>40.045000000000002</c:v>
                </c:pt>
                <c:pt idx="10">
                  <c:v>42.222000000000079</c:v>
                </c:pt>
                <c:pt idx="11">
                  <c:v>27.143000000000001</c:v>
                </c:pt>
                <c:pt idx="12">
                  <c:v>26.484000000000002</c:v>
                </c:pt>
                <c:pt idx="13">
                  <c:v>48.541000000000004</c:v>
                </c:pt>
                <c:pt idx="14">
                  <c:v>27.213000000000001</c:v>
                </c:pt>
                <c:pt idx="15">
                  <c:v>45.760000000000012</c:v>
                </c:pt>
                <c:pt idx="16">
                  <c:v>35.662000000000013</c:v>
                </c:pt>
                <c:pt idx="17">
                  <c:v>50.522000000000013</c:v>
                </c:pt>
                <c:pt idx="18">
                  <c:v>45.688000000000002</c:v>
                </c:pt>
                <c:pt idx="19">
                  <c:v>21.192</c:v>
                </c:pt>
                <c:pt idx="20">
                  <c:v>43.081000000000003</c:v>
                </c:pt>
                <c:pt idx="21">
                  <c:v>30.279</c:v>
                </c:pt>
                <c:pt idx="22">
                  <c:v>40.037000000000006</c:v>
                </c:pt>
                <c:pt idx="23">
                  <c:v>40.037000000000006</c:v>
                </c:pt>
                <c:pt idx="24">
                  <c:v>47.291000000000011</c:v>
                </c:pt>
                <c:pt idx="25">
                  <c:v>45.896000000000001</c:v>
                </c:pt>
                <c:pt idx="26">
                  <c:v>46.761000000000003</c:v>
                </c:pt>
                <c:pt idx="27">
                  <c:v>42.374000000000002</c:v>
                </c:pt>
                <c:pt idx="28">
                  <c:v>34.493000000000002</c:v>
                </c:pt>
                <c:pt idx="29">
                  <c:v>42.117000000000004</c:v>
                </c:pt>
                <c:pt idx="30">
                  <c:v>34.486000000000004</c:v>
                </c:pt>
                <c:pt idx="31">
                  <c:v>33.013000000000005</c:v>
                </c:pt>
                <c:pt idx="32">
                  <c:v>35.954000000000001</c:v>
                </c:pt>
                <c:pt idx="33">
                  <c:v>36.182000000000002</c:v>
                </c:pt>
                <c:pt idx="34">
                  <c:v>36.091000000000001</c:v>
                </c:pt>
                <c:pt idx="35">
                  <c:v>27.100999999999999</c:v>
                </c:pt>
                <c:pt idx="36">
                  <c:v>39.319000000000003</c:v>
                </c:pt>
                <c:pt idx="37">
                  <c:v>44.576000000000001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D4-47E9-A3EB-20FCC0F22A69}"/>
            </c:ext>
          </c:extLst>
        </c:ser>
        <c:ser>
          <c:idx val="2"/>
          <c:order val="1"/>
          <c:tx>
            <c:strRef>
              <c:f>Hoja1!$A$4</c:f>
              <c:strCache>
                <c:ptCount val="1"/>
                <c:pt idx="0">
                  <c:v>Materia orgánica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Hoja1!$B$1:$AM$1</c:f>
              <c:numCache>
                <c:formatCode>m/d/yyyy</c:formatCode>
                <c:ptCount val="38"/>
                <c:pt idx="0">
                  <c:v>43166</c:v>
                </c:pt>
                <c:pt idx="1">
                  <c:v>43180</c:v>
                </c:pt>
                <c:pt idx="2">
                  <c:v>43185</c:v>
                </c:pt>
                <c:pt idx="3">
                  <c:v>43187</c:v>
                </c:pt>
                <c:pt idx="4">
                  <c:v>43263</c:v>
                </c:pt>
                <c:pt idx="5">
                  <c:v>43264</c:v>
                </c:pt>
                <c:pt idx="6">
                  <c:v>43334</c:v>
                </c:pt>
                <c:pt idx="7">
                  <c:v>43341</c:v>
                </c:pt>
                <c:pt idx="8">
                  <c:v>43346</c:v>
                </c:pt>
                <c:pt idx="9">
                  <c:v>43348</c:v>
                </c:pt>
                <c:pt idx="10">
                  <c:v>43355</c:v>
                </c:pt>
                <c:pt idx="11">
                  <c:v>43481</c:v>
                </c:pt>
                <c:pt idx="12">
                  <c:v>43488</c:v>
                </c:pt>
                <c:pt idx="13">
                  <c:v>43509</c:v>
                </c:pt>
                <c:pt idx="14">
                  <c:v>43584</c:v>
                </c:pt>
                <c:pt idx="15">
                  <c:v>43684</c:v>
                </c:pt>
                <c:pt idx="16">
                  <c:v>43698</c:v>
                </c:pt>
                <c:pt idx="17">
                  <c:v>43705</c:v>
                </c:pt>
                <c:pt idx="18">
                  <c:v>43707</c:v>
                </c:pt>
                <c:pt idx="19">
                  <c:v>43714</c:v>
                </c:pt>
                <c:pt idx="20">
                  <c:v>43901</c:v>
                </c:pt>
                <c:pt idx="21">
                  <c:v>44061</c:v>
                </c:pt>
                <c:pt idx="22">
                  <c:v>44139</c:v>
                </c:pt>
                <c:pt idx="23">
                  <c:v>44139</c:v>
                </c:pt>
                <c:pt idx="24">
                  <c:v>44146</c:v>
                </c:pt>
                <c:pt idx="25">
                  <c:v>44153</c:v>
                </c:pt>
                <c:pt idx="26">
                  <c:v>44182</c:v>
                </c:pt>
                <c:pt idx="27">
                  <c:v>44209</c:v>
                </c:pt>
                <c:pt idx="28">
                  <c:v>44258</c:v>
                </c:pt>
                <c:pt idx="29">
                  <c:v>44307</c:v>
                </c:pt>
                <c:pt idx="30">
                  <c:v>44385</c:v>
                </c:pt>
                <c:pt idx="31">
                  <c:v>44419</c:v>
                </c:pt>
                <c:pt idx="32">
                  <c:v>44433</c:v>
                </c:pt>
                <c:pt idx="33">
                  <c:v>44550</c:v>
                </c:pt>
                <c:pt idx="34">
                  <c:v>44557</c:v>
                </c:pt>
                <c:pt idx="35">
                  <c:v>44571</c:v>
                </c:pt>
                <c:pt idx="36">
                  <c:v>44687</c:v>
                </c:pt>
                <c:pt idx="37">
                  <c:v>44733</c:v>
                </c:pt>
              </c:numCache>
            </c:numRef>
          </c:cat>
          <c:val>
            <c:numRef>
              <c:f>Hoja1!$B$4:$AM$4</c:f>
              <c:numCache>
                <c:formatCode>0.00</c:formatCode>
                <c:ptCount val="38"/>
                <c:pt idx="0">
                  <c:v>1.607</c:v>
                </c:pt>
                <c:pt idx="1">
                  <c:v>0.69100000000000084</c:v>
                </c:pt>
                <c:pt idx="2">
                  <c:v>0.55800000000000005</c:v>
                </c:pt>
                <c:pt idx="3">
                  <c:v>1.7249999999999988</c:v>
                </c:pt>
                <c:pt idx="4">
                  <c:v>0</c:v>
                </c:pt>
                <c:pt idx="5">
                  <c:v>7.2000000000000092E-2</c:v>
                </c:pt>
                <c:pt idx="6">
                  <c:v>0.10800000000000012</c:v>
                </c:pt>
                <c:pt idx="7">
                  <c:v>0.44500000000000028</c:v>
                </c:pt>
                <c:pt idx="8">
                  <c:v>0.37700000000000056</c:v>
                </c:pt>
                <c:pt idx="9">
                  <c:v>0.18400000000000027</c:v>
                </c:pt>
                <c:pt idx="10">
                  <c:v>0.84700000000000064</c:v>
                </c:pt>
                <c:pt idx="11">
                  <c:v>0.85300000000000065</c:v>
                </c:pt>
                <c:pt idx="12">
                  <c:v>0.84900000000000064</c:v>
                </c:pt>
                <c:pt idx="13">
                  <c:v>2.1800000000000002</c:v>
                </c:pt>
                <c:pt idx="14">
                  <c:v>1.1040000000000001</c:v>
                </c:pt>
                <c:pt idx="15">
                  <c:v>1.7129999999999987</c:v>
                </c:pt>
                <c:pt idx="16">
                  <c:v>0.44700000000000034</c:v>
                </c:pt>
                <c:pt idx="17">
                  <c:v>2.04</c:v>
                </c:pt>
                <c:pt idx="18">
                  <c:v>2.9009999999999998</c:v>
                </c:pt>
                <c:pt idx="19">
                  <c:v>0.65100000000000136</c:v>
                </c:pt>
                <c:pt idx="20">
                  <c:v>6.7770000000000001</c:v>
                </c:pt>
                <c:pt idx="21">
                  <c:v>4.3730000000000002</c:v>
                </c:pt>
                <c:pt idx="22">
                  <c:v>4.1899999999999995</c:v>
                </c:pt>
                <c:pt idx="23">
                  <c:v>4.1899999999999995</c:v>
                </c:pt>
                <c:pt idx="24">
                  <c:v>1.411999999999995</c:v>
                </c:pt>
                <c:pt idx="25">
                  <c:v>10.837</c:v>
                </c:pt>
                <c:pt idx="26">
                  <c:v>5.875</c:v>
                </c:pt>
                <c:pt idx="27">
                  <c:v>5.1719999999999997</c:v>
                </c:pt>
                <c:pt idx="28">
                  <c:v>5.2389999999999999</c:v>
                </c:pt>
                <c:pt idx="29">
                  <c:v>6.2249999999999899</c:v>
                </c:pt>
                <c:pt idx="30">
                  <c:v>5.0919999999999996</c:v>
                </c:pt>
                <c:pt idx="31">
                  <c:v>9.1909999999999989</c:v>
                </c:pt>
                <c:pt idx="32">
                  <c:v>1.7440000000000009</c:v>
                </c:pt>
                <c:pt idx="33">
                  <c:v>8.0670000000000002</c:v>
                </c:pt>
                <c:pt idx="34">
                  <c:v>11.962000000000018</c:v>
                </c:pt>
                <c:pt idx="35">
                  <c:v>5.6790000000000003</c:v>
                </c:pt>
                <c:pt idx="36">
                  <c:v>4.8860000000000001</c:v>
                </c:pt>
                <c:pt idx="37">
                  <c:v>5.0369999999999999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D4-47E9-A3EB-20FCC0F22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823744"/>
        <c:axId val="179825280"/>
      </c:lineChart>
      <c:dateAx>
        <c:axId val="1798237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9825280"/>
        <c:crosses val="autoZero"/>
        <c:auto val="1"/>
        <c:lblOffset val="100"/>
        <c:baseTimeUnit val="days"/>
      </c:dateAx>
      <c:valAx>
        <c:axId val="179825280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200" dirty="0">
                    <a:solidFill>
                      <a:schemeClr val="tx1"/>
                    </a:solidFill>
                    <a:latin typeface="AvantGarde Bk BT" pitchFamily="34" charset="0"/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982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44379460483256"/>
          <c:y val="0.50714517559051175"/>
          <c:w val="0.68849422713715613"/>
          <c:h val="4.4421681173070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976A5-7552-4843-8A6E-863DC0FA3E8A}" type="datetimeFigureOut">
              <a:rPr lang="es-ES_tradnl" smtClean="0"/>
              <a:t>17/11/2023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3A38-7BC7-4F2B-86BB-F2FEA82EE12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486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6300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609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88848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514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892077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29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6532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4111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E487-A3BC-476A-B13A-2DFEAA520243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1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43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468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785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632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1602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834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13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A8450-9E5E-4276-8387-DA272047AAE6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EV30SCoafE&amp;t=160s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a marca">
            <a:extLst>
              <a:ext uri="{FF2B5EF4-FFF2-40B4-BE49-F238E27FC236}">
                <a16:creationId xmlns:a16="http://schemas.microsoft.com/office/drawing/2014/main" id="{3E17CA39-5690-24AE-C8CA-05219D9F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34" y="8953500"/>
            <a:ext cx="4037595" cy="12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3663D64D-46B2-0FCC-EC56-2154DADA5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339" y="8745820"/>
            <a:ext cx="3169061" cy="14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D3096D57-5F96-B698-53D7-159DFAB924D1}"/>
              </a:ext>
            </a:extLst>
          </p:cNvPr>
          <p:cNvSpPr txBox="1"/>
          <p:nvPr/>
        </p:nvSpPr>
        <p:spPr>
          <a:xfrm>
            <a:off x="3429000" y="4229100"/>
            <a:ext cx="8896210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b="1" dirty="0">
                <a:latin typeface="Roboto"/>
              </a:rPr>
              <a:t>CALIDAD DE VIDA, MEDIO AMBIENTE Y HÁBITOS DE RECICLAJE </a:t>
            </a:r>
          </a:p>
          <a:p>
            <a:pPr algn="ctr">
              <a:lnSpc>
                <a:spcPts val="4200"/>
              </a:lnSpc>
            </a:pPr>
            <a:r>
              <a:rPr lang="en-US" sz="2400" b="1" dirty="0">
                <a:latin typeface="Roboto"/>
              </a:rPr>
              <a:t>Vitoria-</a:t>
            </a:r>
            <a:r>
              <a:rPr lang="en-US" sz="2400" b="1" dirty="0" err="1">
                <a:latin typeface="Roboto"/>
              </a:rPr>
              <a:t>Gasteiz</a:t>
            </a:r>
            <a:r>
              <a:rPr lang="en-US" sz="2400" b="1" dirty="0">
                <a:latin typeface="Roboto"/>
              </a:rPr>
              <a:t>, 22 y 23 de </a:t>
            </a:r>
            <a:r>
              <a:rPr lang="en-US" sz="2400" b="1" dirty="0" err="1">
                <a:latin typeface="Roboto"/>
              </a:rPr>
              <a:t>Noviembre</a:t>
            </a:r>
            <a:r>
              <a:rPr lang="en-US" sz="2400" b="1" dirty="0">
                <a:latin typeface="Roboto"/>
              </a:rPr>
              <a:t> de 2023</a:t>
            </a:r>
          </a:p>
          <a:p>
            <a:pPr algn="ctr">
              <a:lnSpc>
                <a:spcPts val="4200"/>
              </a:lnSpc>
            </a:pPr>
            <a:endParaRPr lang="en-US" sz="4000" b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s-ES" sz="4000" b="1" i="1" dirty="0">
                <a:latin typeface="Roboto"/>
              </a:rPr>
              <a:t>‘Puerta a Puerta y Compostaje Comunitario en Rioja Alavesa: una suma que multiplica’</a:t>
            </a:r>
          </a:p>
          <a:p>
            <a:pPr algn="ctr">
              <a:lnSpc>
                <a:spcPts val="4200"/>
              </a:lnSpc>
            </a:pPr>
            <a:endParaRPr lang="en-US" sz="4000" b="1" i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4000" b="1" i="1" dirty="0">
                <a:latin typeface="Roboto"/>
              </a:rPr>
              <a:t>Aitor Senar Enekotegi</a:t>
            </a:r>
          </a:p>
          <a:p>
            <a:pPr algn="ctr">
              <a:lnSpc>
                <a:spcPts val="4200"/>
              </a:lnSpc>
            </a:pPr>
            <a:endParaRPr lang="en-US" sz="4000" b="1" dirty="0">
              <a:latin typeface="Roboto"/>
            </a:endParaRPr>
          </a:p>
        </p:txBody>
      </p:sp>
      <p:pic>
        <p:nvPicPr>
          <p:cNvPr id="8" name="4 Imagen" descr="LOGO Observatorio Residuos completo.jpg">
            <a:extLst>
              <a:ext uri="{FF2B5EF4-FFF2-40B4-BE49-F238E27FC236}">
                <a16:creationId xmlns:a16="http://schemas.microsoft.com/office/drawing/2014/main" id="{DAFF4922-0D7C-909F-22D1-37FFDFF9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52" y="1104900"/>
            <a:ext cx="565794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Rectángulo">
            <a:extLst>
              <a:ext uri="{FF2B5EF4-FFF2-40B4-BE49-F238E27FC236}">
                <a16:creationId xmlns:a16="http://schemas.microsoft.com/office/drawing/2014/main" id="{E539BE6B-CC87-3859-4AEB-60D602918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343" y="1836940"/>
            <a:ext cx="12452634" cy="52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3" rIns="130609" bIns="6530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572" dirty="0">
                <a:solidFill>
                  <a:srgbClr val="C82355"/>
                </a:solidFill>
                <a:latin typeface="AvantGarde Bk BT" panose="020B0402020202020204" pitchFamily="34" charset="0"/>
              </a:rPr>
              <a:t>Variación económica desde la implantación del servicio de Elciego</a:t>
            </a:r>
            <a:endParaRPr lang="eu-ES" altLang="es-ES" sz="2572" dirty="0">
              <a:solidFill>
                <a:srgbClr val="C82355"/>
              </a:solidFill>
              <a:latin typeface="AvantGarde Bk BT" panose="020B0402020202020204" pitchFamily="34" charset="0"/>
            </a:endParaRPr>
          </a:p>
        </p:txBody>
      </p:sp>
      <p:cxnSp>
        <p:nvCxnSpPr>
          <p:cNvPr id="8" name="7 Conector recto de flecha">
            <a:extLst>
              <a:ext uri="{FF2B5EF4-FFF2-40B4-BE49-F238E27FC236}">
                <a16:creationId xmlns:a16="http://schemas.microsoft.com/office/drawing/2014/main" id="{E781C794-34F5-78F7-3F33-326527A52970}"/>
              </a:ext>
            </a:extLst>
          </p:cNvPr>
          <p:cNvCxnSpPr>
            <a:cxnSpLocks/>
          </p:cNvCxnSpPr>
          <p:nvPr/>
        </p:nvCxnSpPr>
        <p:spPr>
          <a:xfrm flipV="1">
            <a:off x="7289378" y="3536161"/>
            <a:ext cx="1544953" cy="4407993"/>
          </a:xfrm>
          <a:prstGeom prst="straightConnector1">
            <a:avLst/>
          </a:prstGeom>
          <a:ln>
            <a:solidFill>
              <a:srgbClr val="C823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2" name="17 Rectángulo">
            <a:extLst>
              <a:ext uri="{FF2B5EF4-FFF2-40B4-BE49-F238E27FC236}">
                <a16:creationId xmlns:a16="http://schemas.microsoft.com/office/drawing/2014/main" id="{DBBCFFB6-675A-6E2E-F2E5-A11262277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7850" y="3928638"/>
            <a:ext cx="6175273" cy="52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3" rIns="130609" bIns="6530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572" b="1">
                <a:solidFill>
                  <a:srgbClr val="C82355"/>
                </a:solidFill>
                <a:latin typeface="AvantGarde Bk BT" panose="020B0402020202020204" pitchFamily="34" charset="0"/>
              </a:rPr>
              <a:t>2024. Tasa TMB Júndiz: 116,62 €/tn</a:t>
            </a:r>
            <a:endParaRPr lang="eu-ES" altLang="es-ES" sz="2572" b="1">
              <a:solidFill>
                <a:srgbClr val="C82355"/>
              </a:solidFill>
              <a:latin typeface="AvantGarde Bk BT" panose="020B0402020202020204" pitchFamily="34" charset="0"/>
            </a:endParaRPr>
          </a:p>
        </p:txBody>
      </p:sp>
      <p:sp>
        <p:nvSpPr>
          <p:cNvPr id="32773" name="18 Rectángulo">
            <a:extLst>
              <a:ext uri="{FF2B5EF4-FFF2-40B4-BE49-F238E27FC236}">
                <a16:creationId xmlns:a16="http://schemas.microsoft.com/office/drawing/2014/main" id="{E06314C1-BB4C-A5A6-BC47-4CEE9D3AB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6925" y="4618308"/>
            <a:ext cx="4902988" cy="65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09" tIns="65303" rIns="130609" bIns="6530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u-ES" altLang="es-ES" sz="3429" b="1">
                <a:latin typeface="AvantGarde Bk BT" panose="020B0402020202020204" pitchFamily="34" charset="0"/>
              </a:rPr>
              <a:t>67.384,68 € ahorrados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7594EDF-D579-BBB3-690C-8291A9C3943E}"/>
              </a:ext>
            </a:extLst>
          </p:cNvPr>
          <p:cNvGraphicFramePr>
            <a:graphicFrameLocks noGrp="1"/>
          </p:cNvGraphicFramePr>
          <p:nvPr/>
        </p:nvGraphicFramePr>
        <p:xfrm>
          <a:off x="2352789" y="3168637"/>
          <a:ext cx="4836768" cy="5222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8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426">
                <a:tc>
                  <a:txBody>
                    <a:bodyPr/>
                    <a:lstStyle/>
                    <a:p>
                      <a:pPr marL="0" algn="ctr" defTabSz="121895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kern="0" dirty="0">
                          <a:solidFill>
                            <a:schemeClr val="lt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Meses</a:t>
                      </a:r>
                    </a:p>
                  </a:txBody>
                  <a:tcPr marL="63525" marR="635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kern="0" dirty="0">
                          <a:solidFill>
                            <a:schemeClr val="lt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Variación </a:t>
                      </a:r>
                    </a:p>
                  </a:txBody>
                  <a:tcPr marL="63525" marR="635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32">
                <a:tc>
                  <a:txBody>
                    <a:bodyPr/>
                    <a:lstStyle/>
                    <a:p>
                      <a:pPr marL="0" algn="ctr" defTabSz="121895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kern="0">
                          <a:solidFill>
                            <a:schemeClr val="lt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Junio 2022</a:t>
                      </a:r>
                    </a:p>
                  </a:txBody>
                  <a:tcPr marL="63525" marR="635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0" kern="0" dirty="0">
                          <a:solidFill>
                            <a:srgbClr val="00B050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-9,74%</a:t>
                      </a:r>
                    </a:p>
                  </a:txBody>
                  <a:tcPr marL="63525" marR="635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32">
                <a:tc>
                  <a:txBody>
                    <a:bodyPr/>
                    <a:lstStyle/>
                    <a:p>
                      <a:pPr marL="0" algn="ctr" defTabSz="121895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kern="0" dirty="0">
                          <a:solidFill>
                            <a:schemeClr val="lt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Julio 2022</a:t>
                      </a:r>
                    </a:p>
                  </a:txBody>
                  <a:tcPr marL="63525" marR="635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0" kern="0">
                          <a:solidFill>
                            <a:srgbClr val="00B050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-11,48%</a:t>
                      </a:r>
                    </a:p>
                  </a:txBody>
                  <a:tcPr marL="63525" marR="635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232">
                <a:tc>
                  <a:txBody>
                    <a:bodyPr/>
                    <a:lstStyle/>
                    <a:p>
                      <a:pPr marL="0" algn="ctr" defTabSz="121895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kern="0">
                          <a:solidFill>
                            <a:schemeClr val="lt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Agosto 2022</a:t>
                      </a:r>
                    </a:p>
                  </a:txBody>
                  <a:tcPr marL="63525" marR="635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0" kern="0" dirty="0">
                          <a:solidFill>
                            <a:srgbClr val="00B050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-7,23%</a:t>
                      </a:r>
                    </a:p>
                  </a:txBody>
                  <a:tcPr marL="63525" marR="635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32">
                <a:tc>
                  <a:txBody>
                    <a:bodyPr/>
                    <a:lstStyle/>
                    <a:p>
                      <a:pPr marL="0" algn="ctr" defTabSz="121895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kern="0">
                          <a:solidFill>
                            <a:schemeClr val="lt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Septiembre 2022</a:t>
                      </a:r>
                    </a:p>
                  </a:txBody>
                  <a:tcPr marL="63525" marR="635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0" kern="0" dirty="0">
                          <a:solidFill>
                            <a:srgbClr val="00B050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-12,14%</a:t>
                      </a:r>
                    </a:p>
                  </a:txBody>
                  <a:tcPr marL="63525" marR="635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232">
                <a:tc>
                  <a:txBody>
                    <a:bodyPr/>
                    <a:lstStyle/>
                    <a:p>
                      <a:pPr marL="0" algn="ctr" defTabSz="121895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kern="0" dirty="0">
                          <a:solidFill>
                            <a:schemeClr val="lt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Octubre 2022</a:t>
                      </a:r>
                    </a:p>
                  </a:txBody>
                  <a:tcPr marL="63525" marR="635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0" kern="0">
                          <a:solidFill>
                            <a:srgbClr val="00B050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-13,35%</a:t>
                      </a:r>
                    </a:p>
                  </a:txBody>
                  <a:tcPr marL="63525" marR="635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232">
                <a:tc>
                  <a:txBody>
                    <a:bodyPr/>
                    <a:lstStyle/>
                    <a:p>
                      <a:pPr marL="0" algn="ctr" defTabSz="121895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kern="0" dirty="0">
                          <a:solidFill>
                            <a:schemeClr val="lt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Noviembre 2022</a:t>
                      </a:r>
                    </a:p>
                  </a:txBody>
                  <a:tcPr marL="63525" marR="635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0" kern="0">
                          <a:solidFill>
                            <a:srgbClr val="00B050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-16,05%</a:t>
                      </a:r>
                    </a:p>
                  </a:txBody>
                  <a:tcPr marL="63525" marR="635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232">
                <a:tc>
                  <a:txBody>
                    <a:bodyPr/>
                    <a:lstStyle/>
                    <a:p>
                      <a:pPr marL="0" algn="ctr" defTabSz="121895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kern="0">
                          <a:solidFill>
                            <a:schemeClr val="lt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Diciembre 2022</a:t>
                      </a:r>
                    </a:p>
                  </a:txBody>
                  <a:tcPr marL="63525" marR="635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0" kern="0" dirty="0">
                          <a:solidFill>
                            <a:srgbClr val="00B050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-16,83%</a:t>
                      </a:r>
                    </a:p>
                  </a:txBody>
                  <a:tcPr marL="63525" marR="635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232">
                <a:tc>
                  <a:txBody>
                    <a:bodyPr/>
                    <a:lstStyle/>
                    <a:p>
                      <a:pPr marL="0" algn="ctr" defTabSz="121895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kern="0" dirty="0">
                          <a:solidFill>
                            <a:schemeClr val="lt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Enero 2023</a:t>
                      </a:r>
                    </a:p>
                  </a:txBody>
                  <a:tcPr marL="63525" marR="635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0" kern="0" dirty="0">
                          <a:solidFill>
                            <a:srgbClr val="00B050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-13,60%</a:t>
                      </a:r>
                    </a:p>
                  </a:txBody>
                  <a:tcPr marL="63525" marR="635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232">
                <a:tc>
                  <a:txBody>
                    <a:bodyPr/>
                    <a:lstStyle/>
                    <a:p>
                      <a:pPr marL="0" algn="ctr" defTabSz="121895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kern="0" dirty="0">
                          <a:solidFill>
                            <a:schemeClr val="lt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Febrero 2023</a:t>
                      </a:r>
                    </a:p>
                  </a:txBody>
                  <a:tcPr marL="63525" marR="635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0" kern="0" dirty="0">
                          <a:solidFill>
                            <a:srgbClr val="00B050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-11,86%</a:t>
                      </a:r>
                    </a:p>
                  </a:txBody>
                  <a:tcPr marL="63525" marR="635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232">
                <a:tc>
                  <a:txBody>
                    <a:bodyPr/>
                    <a:lstStyle/>
                    <a:p>
                      <a:pPr marL="0" algn="ctr" defTabSz="121895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kern="0">
                          <a:solidFill>
                            <a:schemeClr val="lt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Marzo 2023</a:t>
                      </a:r>
                    </a:p>
                  </a:txBody>
                  <a:tcPr marL="63525" marR="635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0" kern="0" dirty="0">
                          <a:solidFill>
                            <a:srgbClr val="00B050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-12,46%</a:t>
                      </a:r>
                    </a:p>
                  </a:txBody>
                  <a:tcPr marL="63525" marR="635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232">
                <a:tc>
                  <a:txBody>
                    <a:bodyPr/>
                    <a:lstStyle/>
                    <a:p>
                      <a:pPr marL="0" algn="ctr" defTabSz="121895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kern="0" dirty="0">
                          <a:solidFill>
                            <a:schemeClr val="lt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Abril 2023</a:t>
                      </a:r>
                    </a:p>
                  </a:txBody>
                  <a:tcPr marL="63525" marR="635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0" kern="0" dirty="0">
                          <a:solidFill>
                            <a:srgbClr val="00B050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-12,95%</a:t>
                      </a:r>
                    </a:p>
                  </a:txBody>
                  <a:tcPr marL="63525" marR="635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232">
                <a:tc>
                  <a:txBody>
                    <a:bodyPr/>
                    <a:lstStyle/>
                    <a:p>
                      <a:pPr marL="0" algn="ctr" defTabSz="121895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kern="0">
                          <a:solidFill>
                            <a:schemeClr val="lt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Mayo 2023</a:t>
                      </a:r>
                    </a:p>
                  </a:txBody>
                  <a:tcPr marL="63525" marR="635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0" kern="0" dirty="0">
                          <a:solidFill>
                            <a:srgbClr val="00B050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-17,20%</a:t>
                      </a:r>
                    </a:p>
                  </a:txBody>
                  <a:tcPr marL="63525" marR="635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3232">
                <a:tc>
                  <a:txBody>
                    <a:bodyPr/>
                    <a:lstStyle/>
                    <a:p>
                      <a:pPr marL="0" algn="ctr" defTabSz="121895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kern="0" dirty="0">
                          <a:solidFill>
                            <a:schemeClr val="lt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Anual</a:t>
                      </a:r>
                    </a:p>
                  </a:txBody>
                  <a:tcPr marL="63525" marR="635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kern="0" dirty="0">
                          <a:solidFill>
                            <a:srgbClr val="00B050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-12,91%</a:t>
                      </a:r>
                    </a:p>
                  </a:txBody>
                  <a:tcPr marL="63525" marR="635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2821" name="CuadroTexto 6">
            <a:extLst>
              <a:ext uri="{FF2B5EF4-FFF2-40B4-BE49-F238E27FC236}">
                <a16:creationId xmlns:a16="http://schemas.microsoft.com/office/drawing/2014/main" id="{93D10AA6-3D98-1110-DFDC-62839268C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7850" y="3270729"/>
            <a:ext cx="5555931" cy="4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572">
                <a:latin typeface="AvantGarde Bk BT" panose="020B0402020202020204" pitchFamily="34" charset="0"/>
              </a:rPr>
              <a:t>- 577.814,16 kilos respecto a 2021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800EBA-2F3F-F41A-1A42-FC021F51CFC9}"/>
              </a:ext>
            </a:extLst>
          </p:cNvPr>
          <p:cNvSpPr txBox="1"/>
          <p:nvPr/>
        </p:nvSpPr>
        <p:spPr>
          <a:xfrm>
            <a:off x="857096" y="890103"/>
            <a:ext cx="9423663" cy="883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9970" indent="-489970">
              <a:defRPr/>
            </a:pPr>
            <a:r>
              <a:rPr lang="es-ES" altLang="es-ES" sz="2572" b="1" dirty="0">
                <a:solidFill>
                  <a:srgbClr val="C82355"/>
                </a:solidFill>
                <a:latin typeface="AvantGarde Bk BT" pitchFamily="34" charset="0"/>
              </a:rPr>
              <a:t>4- Ahorro económico</a:t>
            </a:r>
            <a:r>
              <a:rPr lang="es-ES" altLang="es-ES" sz="2572" dirty="0">
                <a:solidFill>
                  <a:srgbClr val="C82355"/>
                </a:solidFill>
                <a:latin typeface="AvantGarde Bk BT" pitchFamily="34" charset="0"/>
              </a:rPr>
              <a:t>.</a:t>
            </a:r>
          </a:p>
          <a:p>
            <a:pPr marL="489970" indent="-489970">
              <a:buFontTx/>
              <a:buAutoNum type="arabicPeriod"/>
              <a:defRPr/>
            </a:pPr>
            <a:endParaRPr lang="es-ES" altLang="es-ES" sz="2572" dirty="0">
              <a:solidFill>
                <a:srgbClr val="C82355"/>
              </a:solidFill>
              <a:latin typeface="AvantGarde Bk B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>
            <a:extLst>
              <a:ext uri="{FF2B5EF4-FFF2-40B4-BE49-F238E27FC236}">
                <a16:creationId xmlns:a16="http://schemas.microsoft.com/office/drawing/2014/main" id="{F7D03A9D-0943-4DA5-C21E-CE06713EE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849" y="851770"/>
            <a:ext cx="15792303" cy="5321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89970" indent="-489970">
              <a:buNone/>
              <a:defRPr/>
            </a:pPr>
            <a:r>
              <a:rPr lang="es-ES" altLang="es-ES" sz="2858" b="1" dirty="0">
                <a:solidFill>
                  <a:srgbClr val="C82355"/>
                </a:solidFill>
                <a:latin typeface="AvantGarde Bk BT" pitchFamily="34" charset="0"/>
              </a:rPr>
              <a:t>5- No han aumentado los impropios en el contenedor de envases</a:t>
            </a:r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2615FF01-8B50-C6D4-AB2D-A5512AFDA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041" y="6983386"/>
            <a:ext cx="14199916" cy="207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2572" dirty="0">
                <a:solidFill>
                  <a:srgbClr val="C82355"/>
                </a:solidFill>
                <a:latin typeface="AvantGarde Bk BT" panose="020B0402020202020204" pitchFamily="34" charset="0"/>
              </a:rPr>
              <a:t>- 21/06/2022. Caracterización de envases de </a:t>
            </a:r>
            <a:r>
              <a:rPr lang="es-ES" altLang="es-ES" sz="2572" dirty="0" err="1">
                <a:solidFill>
                  <a:srgbClr val="C82355"/>
                </a:solidFill>
                <a:latin typeface="AvantGarde Bk BT" panose="020B0402020202020204" pitchFamily="34" charset="0"/>
              </a:rPr>
              <a:t>Ecoembes</a:t>
            </a:r>
            <a:r>
              <a:rPr lang="es-ES" altLang="es-ES" sz="2572" dirty="0">
                <a:solidFill>
                  <a:srgbClr val="C82355"/>
                </a:solidFill>
                <a:latin typeface="AvantGarde Bk BT" panose="020B0402020202020204" pitchFamily="34" charset="0"/>
              </a:rPr>
              <a:t>, a nivel comarcal. Impropios del 45% en Rioja Alavesa</a:t>
            </a:r>
          </a:p>
          <a:p>
            <a:pPr algn="just" eaLnBrk="1" hangingPunct="1"/>
            <a:endParaRPr lang="es-ES" altLang="es-ES" sz="2572" dirty="0">
              <a:solidFill>
                <a:srgbClr val="C82355"/>
              </a:solidFill>
              <a:latin typeface="AvantGarde Bk BT" panose="020B0402020202020204" pitchFamily="34" charset="0"/>
            </a:endParaRPr>
          </a:p>
          <a:p>
            <a:pPr algn="just"/>
            <a:r>
              <a:rPr lang="es-ES" altLang="es-ES" sz="2572" dirty="0">
                <a:solidFill>
                  <a:srgbClr val="C82355"/>
                </a:solidFill>
                <a:latin typeface="AvantGarde Bk BT" panose="020B0402020202020204" pitchFamily="34" charset="0"/>
              </a:rPr>
              <a:t>- 09/08/2022. Caracterización de envases de Cuadrilla, a nivel municipal. Impropios del 22% en Elciego.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55B6DAB-B442-0448-E466-EE8BF052D713}"/>
              </a:ext>
            </a:extLst>
          </p:cNvPr>
          <p:cNvGraphicFramePr>
            <a:graphicFrameLocks/>
          </p:cNvGraphicFramePr>
          <p:nvPr/>
        </p:nvGraphicFramePr>
        <p:xfrm>
          <a:off x="2044042" y="1735932"/>
          <a:ext cx="12964298" cy="524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C6ED7D-AAB9-D0B3-005C-E9022714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2FE-88D8-486F-A34B-22D4A4B12378}" type="slidenum">
              <a:rPr lang="es-ES" smtClean="0"/>
              <a:t>12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6CC9DE-CCE7-3122-080E-EB4EB7049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729" y="1322110"/>
            <a:ext cx="11093814" cy="77316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6E439FB-A69F-A1A1-6F72-080593E85356}"/>
              </a:ext>
            </a:extLst>
          </p:cNvPr>
          <p:cNvSpPr txBox="1"/>
          <p:nvPr/>
        </p:nvSpPr>
        <p:spPr>
          <a:xfrm>
            <a:off x="1056711" y="908249"/>
            <a:ext cx="9423663" cy="883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9970" indent="-489970">
              <a:defRPr/>
            </a:pPr>
            <a:r>
              <a:rPr lang="es-ES" altLang="es-ES" sz="2572" b="1" dirty="0">
                <a:solidFill>
                  <a:srgbClr val="C82355"/>
                </a:solidFill>
                <a:latin typeface="AvantGarde Bk BT" pitchFamily="34" charset="0"/>
              </a:rPr>
              <a:t>5- Cumplimiento objetivos</a:t>
            </a:r>
            <a:r>
              <a:rPr lang="es-ES" altLang="es-ES" sz="2572" dirty="0">
                <a:solidFill>
                  <a:srgbClr val="C82355"/>
                </a:solidFill>
                <a:latin typeface="AvantGarde Bk BT" pitchFamily="34" charset="0"/>
              </a:rPr>
              <a:t>.</a:t>
            </a:r>
          </a:p>
          <a:p>
            <a:pPr marL="489970" indent="-489970">
              <a:buFontTx/>
              <a:buAutoNum type="arabicPeriod"/>
              <a:defRPr/>
            </a:pPr>
            <a:endParaRPr lang="es-ES" altLang="es-ES" sz="2572" dirty="0">
              <a:solidFill>
                <a:srgbClr val="C82355"/>
              </a:solidFill>
              <a:latin typeface="AvantGarde Bk BT" pitchFamily="34" charset="0"/>
            </a:endParaRPr>
          </a:p>
        </p:txBody>
      </p:sp>
      <p:sp>
        <p:nvSpPr>
          <p:cNvPr id="8" name="9 CuadroTexto">
            <a:extLst>
              <a:ext uri="{FF2B5EF4-FFF2-40B4-BE49-F238E27FC236}">
                <a16:creationId xmlns:a16="http://schemas.microsoft.com/office/drawing/2014/main" id="{A0157169-FF00-7525-92E5-1ED81F879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223" y="8941350"/>
            <a:ext cx="9794766" cy="4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572" b="1" dirty="0">
                <a:solidFill>
                  <a:srgbClr val="92D050"/>
                </a:solidFill>
                <a:latin typeface="AvantGarde Bk BT" panose="020B0402020202020204" pitchFamily="34" charset="0"/>
              </a:rPr>
              <a:t>Fuente: Observatorio de Residuos de la </a:t>
            </a:r>
            <a:r>
              <a:rPr lang="es-ES" altLang="es-ES" sz="2572" b="1" dirty="0" err="1">
                <a:solidFill>
                  <a:srgbClr val="92D050"/>
                </a:solidFill>
                <a:latin typeface="AvantGarde Bk BT" panose="020B0402020202020204" pitchFamily="34" charset="0"/>
              </a:rPr>
              <a:t>DFA</a:t>
            </a:r>
            <a:r>
              <a:rPr lang="es-ES" altLang="es-ES" sz="2572" b="1" dirty="0">
                <a:solidFill>
                  <a:srgbClr val="92D050"/>
                </a:solidFill>
                <a:latin typeface="AvantGarde Bk BT" panose="020B0402020202020204" pitchFamily="34" charset="0"/>
              </a:rPr>
              <a:t>. Datos de 2022 </a:t>
            </a:r>
          </a:p>
        </p:txBody>
      </p:sp>
    </p:spTree>
    <p:extLst>
      <p:ext uri="{BB962C8B-B14F-4D97-AF65-F5344CB8AC3E}">
        <p14:creationId xmlns:p14="http://schemas.microsoft.com/office/powerpoint/2010/main" val="357070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a marca">
            <a:extLst>
              <a:ext uri="{FF2B5EF4-FFF2-40B4-BE49-F238E27FC236}">
                <a16:creationId xmlns:a16="http://schemas.microsoft.com/office/drawing/2014/main" id="{3E17CA39-5690-24AE-C8CA-05219D9F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74" y="8331397"/>
            <a:ext cx="5116931" cy="153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3663D64D-46B2-0FCC-EC56-2154DADA5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8331396"/>
            <a:ext cx="3710049" cy="170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4 Imagen" descr="LOGO Observatorio Residuos completo.jpg">
            <a:extLst>
              <a:ext uri="{FF2B5EF4-FFF2-40B4-BE49-F238E27FC236}">
                <a16:creationId xmlns:a16="http://schemas.microsoft.com/office/drawing/2014/main" id="{DAFF4922-0D7C-909F-22D1-37FFDFF9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52" y="1104900"/>
            <a:ext cx="565794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A415C89E-6213-82B4-6B37-75B2B0DFF7C7}"/>
              </a:ext>
            </a:extLst>
          </p:cNvPr>
          <p:cNvSpPr txBox="1"/>
          <p:nvPr/>
        </p:nvSpPr>
        <p:spPr>
          <a:xfrm>
            <a:off x="3241122" y="4746040"/>
            <a:ext cx="9220200" cy="2769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 lang="en-US" sz="6600" b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6600" b="1" dirty="0">
                <a:latin typeface="Roboto"/>
              </a:rPr>
              <a:t>¡GRACIAS!</a:t>
            </a:r>
          </a:p>
          <a:p>
            <a:pPr algn="ctr">
              <a:lnSpc>
                <a:spcPts val="4200"/>
              </a:lnSpc>
            </a:pPr>
            <a:endParaRPr lang="en-US" sz="6600" b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6600" b="1" dirty="0" err="1">
                <a:latin typeface="Roboto"/>
              </a:rPr>
              <a:t>ESKERRIK</a:t>
            </a:r>
            <a:r>
              <a:rPr lang="en-US" sz="6600" b="1" dirty="0">
                <a:latin typeface="Roboto"/>
              </a:rPr>
              <a:t> </a:t>
            </a:r>
            <a:r>
              <a:rPr lang="en-US" sz="6600" b="1" dirty="0" err="1">
                <a:latin typeface="Roboto"/>
              </a:rPr>
              <a:t>ASKO</a:t>
            </a:r>
            <a:r>
              <a:rPr lang="en-US" sz="6600" b="1" dirty="0">
                <a:latin typeface="Roboto"/>
              </a:rPr>
              <a:t>! </a:t>
            </a:r>
          </a:p>
          <a:p>
            <a:pPr algn="ctr">
              <a:lnSpc>
                <a:spcPts val="4200"/>
              </a:lnSpc>
            </a:pPr>
            <a:endParaRPr lang="en-US" sz="6600" b="1" dirty="0">
              <a:latin typeface="Roboto"/>
            </a:endParaRPr>
          </a:p>
        </p:txBody>
      </p:sp>
      <p:pic>
        <p:nvPicPr>
          <p:cNvPr id="1026" name="Picture 2" descr="Semana Europea de Prevención de Residuos 2023. Gobierno de ...">
            <a:extLst>
              <a:ext uri="{FF2B5EF4-FFF2-40B4-BE49-F238E27FC236}">
                <a16:creationId xmlns:a16="http://schemas.microsoft.com/office/drawing/2014/main" id="{78A03945-AD02-18ED-6505-801CA6AB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096250"/>
            <a:ext cx="1586212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21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H:\Mi unidad\0_INGURUMENA-KUADRILLA\0.0_KUDEAKETA\HITZALDIAK-ETA-BILERAK\20221019-22_CompostaEnRed-IRUÑA_Contenedores inteligentes\PresentaciónNLopezdeMunain_Página_02.jpg">
            <a:extLst>
              <a:ext uri="{FF2B5EF4-FFF2-40B4-BE49-F238E27FC236}">
                <a16:creationId xmlns:a16="http://schemas.microsoft.com/office/drawing/2014/main" id="{F19720AF-54EE-A911-B684-0AC4AA40F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9" r="29803"/>
          <a:stretch>
            <a:fillRect/>
          </a:stretch>
        </p:blipFill>
        <p:spPr bwMode="auto">
          <a:xfrm>
            <a:off x="5131279" y="3446771"/>
            <a:ext cx="6020220" cy="468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Object 6">
            <a:extLst>
              <a:ext uri="{FF2B5EF4-FFF2-40B4-BE49-F238E27FC236}">
                <a16:creationId xmlns:a16="http://schemas.microsoft.com/office/drawing/2014/main" id="{835FA10D-66F0-E3D2-B245-3F06C9DAD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81" y="2673262"/>
            <a:ext cx="4219144" cy="292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Marcador de texto">
            <a:extLst>
              <a:ext uri="{FF2B5EF4-FFF2-40B4-BE49-F238E27FC236}">
                <a16:creationId xmlns:a16="http://schemas.microsoft.com/office/drawing/2014/main" id="{01DD6A39-EB95-C08C-01C0-20BB44A1DB2B}"/>
              </a:ext>
            </a:extLst>
          </p:cNvPr>
          <p:cNvSpPr txBox="1">
            <a:spLocks/>
          </p:cNvSpPr>
          <p:nvPr/>
        </p:nvSpPr>
        <p:spPr>
          <a:xfrm>
            <a:off x="2023627" y="6388831"/>
            <a:ext cx="3057746" cy="43098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429"/>
              </a:spcBef>
              <a:defRPr/>
            </a:pPr>
            <a:r>
              <a:rPr lang="es-ES" sz="2858" b="1" dirty="0">
                <a:solidFill>
                  <a:srgbClr val="C82355"/>
                </a:solidFill>
                <a:latin typeface="AvantGarde Bk BT" pitchFamily="34" charset="0"/>
              </a:rPr>
              <a:t>Euskadi</a:t>
            </a:r>
            <a:endParaRPr lang="eu-ES" sz="2858" b="1" dirty="0">
              <a:solidFill>
                <a:srgbClr val="C82355"/>
              </a:solidFill>
              <a:latin typeface="AvantGarde Bk BT" pitchFamily="34" charset="0"/>
            </a:endParaRPr>
          </a:p>
        </p:txBody>
      </p:sp>
      <p:sp>
        <p:nvSpPr>
          <p:cNvPr id="6" name="2 Marcador de texto">
            <a:extLst>
              <a:ext uri="{FF2B5EF4-FFF2-40B4-BE49-F238E27FC236}">
                <a16:creationId xmlns:a16="http://schemas.microsoft.com/office/drawing/2014/main" id="{18E649A1-25A4-7C59-7E17-9F57212CCC56}"/>
              </a:ext>
            </a:extLst>
          </p:cNvPr>
          <p:cNvSpPr txBox="1">
            <a:spLocks/>
          </p:cNvSpPr>
          <p:nvPr/>
        </p:nvSpPr>
        <p:spPr>
          <a:xfrm>
            <a:off x="6828008" y="8500669"/>
            <a:ext cx="3345826" cy="60111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429"/>
              </a:spcBef>
              <a:defRPr/>
            </a:pPr>
            <a:r>
              <a:rPr lang="es-ES" sz="2858" b="1" dirty="0">
                <a:solidFill>
                  <a:srgbClr val="C82355"/>
                </a:solidFill>
                <a:latin typeface="AvantGarde Bk BT" pitchFamily="34" charset="0"/>
              </a:rPr>
              <a:t>Araba / Álava</a:t>
            </a:r>
            <a:endParaRPr lang="eu-ES" sz="2858" b="1" dirty="0">
              <a:solidFill>
                <a:srgbClr val="C82355"/>
              </a:solidFill>
              <a:latin typeface="AvantGarde Bk BT" pitchFamily="34" charset="0"/>
            </a:endParaRPr>
          </a:p>
        </p:txBody>
      </p:sp>
      <p:sp>
        <p:nvSpPr>
          <p:cNvPr id="11270" name="2 Marcador de texto">
            <a:extLst>
              <a:ext uri="{FF2B5EF4-FFF2-40B4-BE49-F238E27FC236}">
                <a16:creationId xmlns:a16="http://schemas.microsoft.com/office/drawing/2014/main" id="{B93B9FFB-06AD-6B1B-09B7-F2D0773A6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552" y="994676"/>
            <a:ext cx="6830023" cy="102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vantGarde Bk BT" panose="020B04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vantGarde Bk BT" panose="020B04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vantGarde Bk BT" panose="020B04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s-ES" altLang="es-ES" sz="4001" b="1" dirty="0">
                <a:solidFill>
                  <a:srgbClr val="C82355"/>
                </a:solidFill>
              </a:rPr>
              <a:t>¿Dónde estamos?</a:t>
            </a:r>
            <a:endParaRPr lang="eu-ES" altLang="es-ES" sz="4001" b="1" dirty="0">
              <a:solidFill>
                <a:srgbClr val="C82355"/>
              </a:solidFill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AB078639-82FB-C535-CE96-D68BA3E987BE}"/>
              </a:ext>
            </a:extLst>
          </p:cNvPr>
          <p:cNvCxnSpPr>
            <a:cxnSpLocks/>
          </p:cNvCxnSpPr>
          <p:nvPr/>
        </p:nvCxnSpPr>
        <p:spPr>
          <a:xfrm>
            <a:off x="10005978" y="7552495"/>
            <a:ext cx="823414" cy="0"/>
          </a:xfrm>
          <a:prstGeom prst="straightConnector1">
            <a:avLst/>
          </a:prstGeom>
          <a:ln>
            <a:solidFill>
              <a:srgbClr val="C8235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94357F91-30A5-AD05-AF9F-876BD4578DA5}"/>
              </a:ext>
            </a:extLst>
          </p:cNvPr>
          <p:cNvSpPr/>
          <p:nvPr/>
        </p:nvSpPr>
        <p:spPr>
          <a:xfrm>
            <a:off x="6571683" y="6842500"/>
            <a:ext cx="3422952" cy="1422259"/>
          </a:xfrm>
          <a:prstGeom prst="ellipse">
            <a:avLst/>
          </a:prstGeom>
          <a:noFill/>
          <a:ln w="3175">
            <a:solidFill>
              <a:srgbClr val="C823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572" dirty="0">
              <a:latin typeface="AvantGarde Bk BT" pitchFamily="34" charset="0"/>
            </a:endParaRPr>
          </a:p>
        </p:txBody>
      </p:sp>
      <p:cxnSp>
        <p:nvCxnSpPr>
          <p:cNvPr id="12" name="Conector recto de flecha 2">
            <a:extLst>
              <a:ext uri="{FF2B5EF4-FFF2-40B4-BE49-F238E27FC236}">
                <a16:creationId xmlns:a16="http://schemas.microsoft.com/office/drawing/2014/main" id="{5AD44AF4-41BD-3A5F-3AE0-B0CE8EFCF98C}"/>
              </a:ext>
            </a:extLst>
          </p:cNvPr>
          <p:cNvCxnSpPr>
            <a:cxnSpLocks/>
          </p:cNvCxnSpPr>
          <p:nvPr/>
        </p:nvCxnSpPr>
        <p:spPr>
          <a:xfrm>
            <a:off x="4668532" y="4678487"/>
            <a:ext cx="823413" cy="0"/>
          </a:xfrm>
          <a:prstGeom prst="straightConnector1">
            <a:avLst/>
          </a:prstGeom>
          <a:ln>
            <a:solidFill>
              <a:srgbClr val="C8235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Elipse 8">
            <a:extLst>
              <a:ext uri="{FF2B5EF4-FFF2-40B4-BE49-F238E27FC236}">
                <a16:creationId xmlns:a16="http://schemas.microsoft.com/office/drawing/2014/main" id="{E11239F4-5B08-D3AC-FB5C-BD96A9FDCF26}"/>
              </a:ext>
            </a:extLst>
          </p:cNvPr>
          <p:cNvSpPr/>
          <p:nvPr/>
        </p:nvSpPr>
        <p:spPr>
          <a:xfrm>
            <a:off x="1118552" y="3188176"/>
            <a:ext cx="3549980" cy="2551903"/>
          </a:xfrm>
          <a:prstGeom prst="ellipse">
            <a:avLst/>
          </a:prstGeom>
          <a:noFill/>
          <a:ln w="3175">
            <a:solidFill>
              <a:srgbClr val="C823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572" dirty="0">
              <a:latin typeface="AvantGarde Bk BT" pitchFamily="34" charset="0"/>
            </a:endParaRPr>
          </a:p>
        </p:txBody>
      </p:sp>
      <p:sp>
        <p:nvSpPr>
          <p:cNvPr id="2" name="2 Marcador de texto">
            <a:extLst>
              <a:ext uri="{FF2B5EF4-FFF2-40B4-BE49-F238E27FC236}">
                <a16:creationId xmlns:a16="http://schemas.microsoft.com/office/drawing/2014/main" id="{A99FB883-97C7-6209-3C09-7EA1C78DD8A4}"/>
              </a:ext>
            </a:extLst>
          </p:cNvPr>
          <p:cNvSpPr txBox="1">
            <a:spLocks/>
          </p:cNvSpPr>
          <p:nvPr/>
        </p:nvSpPr>
        <p:spPr>
          <a:xfrm>
            <a:off x="11459996" y="359703"/>
            <a:ext cx="5555206" cy="196439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429"/>
              </a:spcBef>
              <a:defRPr/>
            </a:pPr>
            <a:r>
              <a:rPr lang="es-ES" sz="2858" b="1" dirty="0">
                <a:solidFill>
                  <a:srgbClr val="C82355"/>
                </a:solidFill>
                <a:latin typeface="AvantGarde Bk BT" pitchFamily="34" charset="0"/>
              </a:rPr>
              <a:t>Arabako </a:t>
            </a:r>
            <a:r>
              <a:rPr lang="es-ES" sz="2858" b="1" dirty="0" err="1">
                <a:solidFill>
                  <a:srgbClr val="C82355"/>
                </a:solidFill>
                <a:latin typeface="AvantGarde Bk BT" pitchFamily="34" charset="0"/>
              </a:rPr>
              <a:t>Errioxa</a:t>
            </a:r>
            <a:r>
              <a:rPr lang="es-ES" sz="2858" b="1" dirty="0">
                <a:solidFill>
                  <a:srgbClr val="C82355"/>
                </a:solidFill>
                <a:latin typeface="AvantGarde Bk BT" pitchFamily="34" charset="0"/>
              </a:rPr>
              <a:t> / Rioja Alavesa</a:t>
            </a:r>
          </a:p>
          <a:p>
            <a:pPr>
              <a:lnSpc>
                <a:spcPct val="90000"/>
              </a:lnSpc>
              <a:spcBef>
                <a:spcPts val="1429"/>
              </a:spcBef>
              <a:defRPr/>
            </a:pPr>
            <a:r>
              <a:rPr lang="es-ES" sz="2000" dirty="0">
                <a:solidFill>
                  <a:srgbClr val="C82355"/>
                </a:solidFill>
                <a:latin typeface="AvantGarde Bk BT" pitchFamily="34" charset="0"/>
              </a:rPr>
              <a:t>316 km</a:t>
            </a:r>
            <a:r>
              <a:rPr lang="es-ES" sz="2000" baseline="30000" dirty="0">
                <a:solidFill>
                  <a:srgbClr val="C82355"/>
                </a:solidFill>
                <a:latin typeface="AvantGarde Bk BT" pitchFamily="34" charset="0"/>
              </a:rPr>
              <a:t>2</a:t>
            </a:r>
            <a:endParaRPr lang="es-ES" sz="2000" dirty="0">
              <a:solidFill>
                <a:srgbClr val="C82355"/>
              </a:solidFill>
              <a:latin typeface="AvantGarde Bk BT" pitchFamily="34" charset="0"/>
            </a:endParaRPr>
          </a:p>
          <a:p>
            <a:pPr>
              <a:lnSpc>
                <a:spcPct val="90000"/>
              </a:lnSpc>
              <a:spcBef>
                <a:spcPts val="1429"/>
              </a:spcBef>
              <a:defRPr/>
            </a:pPr>
            <a:r>
              <a:rPr lang="es-ES" sz="2000" dirty="0">
                <a:solidFill>
                  <a:srgbClr val="C82355"/>
                </a:solidFill>
                <a:latin typeface="AvantGarde Bk BT" pitchFamily="34" charset="0"/>
              </a:rPr>
              <a:t>11.200 </a:t>
            </a:r>
            <a:r>
              <a:rPr lang="es-ES" sz="2000" dirty="0" err="1">
                <a:solidFill>
                  <a:srgbClr val="C82355"/>
                </a:solidFill>
                <a:latin typeface="AvantGarde Bk BT" pitchFamily="34" charset="0"/>
              </a:rPr>
              <a:t>hab</a:t>
            </a:r>
            <a:r>
              <a:rPr lang="es-ES" sz="2000" dirty="0">
                <a:solidFill>
                  <a:srgbClr val="C82355"/>
                </a:solidFill>
                <a:latin typeface="AvantGarde Bk BT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429"/>
              </a:spcBef>
              <a:defRPr/>
            </a:pPr>
            <a:r>
              <a:rPr lang="es-ES" sz="2000" dirty="0">
                <a:solidFill>
                  <a:srgbClr val="C82355"/>
                </a:solidFill>
                <a:latin typeface="AvantGarde Bk BT" pitchFamily="34" charset="0"/>
              </a:rPr>
              <a:t>15 municipios y 23 núcleos de población </a:t>
            </a:r>
            <a:endParaRPr lang="eu-ES" sz="2000" dirty="0">
              <a:solidFill>
                <a:srgbClr val="C82355"/>
              </a:solidFill>
              <a:latin typeface="AvantGarde Bk BT" pitchFamily="34" charset="0"/>
            </a:endParaRPr>
          </a:p>
        </p:txBody>
      </p:sp>
      <p:pic>
        <p:nvPicPr>
          <p:cNvPr id="4" name="Picture 8" descr="See the source image">
            <a:extLst>
              <a:ext uri="{FF2B5EF4-FFF2-40B4-BE49-F238E27FC236}">
                <a16:creationId xmlns:a16="http://schemas.microsoft.com/office/drawing/2014/main" id="{A99E9023-654B-A9DD-6D1E-30AE46A14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" r="5241" b="25850"/>
          <a:stretch>
            <a:fillRect/>
          </a:stretch>
        </p:blipFill>
        <p:spPr bwMode="auto">
          <a:xfrm>
            <a:off x="11771261" y="7246014"/>
            <a:ext cx="5373739" cy="315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Tabla">
            <a:extLst>
              <a:ext uri="{FF2B5EF4-FFF2-40B4-BE49-F238E27FC236}">
                <a16:creationId xmlns:a16="http://schemas.microsoft.com/office/drawing/2014/main" id="{EB938684-B2F6-E1B5-2BB5-D205D98DA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955025"/>
              </p:ext>
            </p:extLst>
          </p:nvPr>
        </p:nvGraphicFramePr>
        <p:xfrm>
          <a:off x="11543922" y="2324100"/>
          <a:ext cx="6134478" cy="5094304"/>
        </p:xfrm>
        <a:graphic>
          <a:graphicData uri="http://schemas.openxmlformats.org/drawingml/2006/table">
            <a:tbl>
              <a:tblPr/>
              <a:tblGrid>
                <a:gridCol w="4891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14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baseline="0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 Municipio</a:t>
                      </a:r>
                      <a:endParaRPr lang="es-ES" sz="2000" b="1" i="0" u="none" strike="noStrike" dirty="0">
                        <a:solidFill>
                          <a:srgbClr val="C82355"/>
                        </a:solidFill>
                        <a:latin typeface="AvantGarde Bk BT" pitchFamily="34" charset="0"/>
                      </a:endParaRP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Población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4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 Baños de Ebro/</a:t>
                      </a:r>
                      <a:r>
                        <a:rPr lang="es-ES" sz="2000" b="0" i="0" u="none" strike="noStrike" dirty="0" err="1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Mañueta</a:t>
                      </a:r>
                      <a:endParaRPr lang="es-ES" sz="2000" b="0" i="0" u="none" strike="noStrike" dirty="0">
                        <a:solidFill>
                          <a:srgbClr val="C82355"/>
                        </a:solidFill>
                        <a:latin typeface="AvantGarde Bk BT" pitchFamily="34" charset="0"/>
                      </a:endParaRP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287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14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 Elciego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996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14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 Elvillar/</a:t>
                      </a:r>
                      <a:r>
                        <a:rPr lang="es-ES" sz="2000" b="0" i="0" u="none" strike="noStrike" dirty="0" err="1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Bilar</a:t>
                      </a:r>
                      <a:endParaRPr lang="es-ES" sz="2000" b="0" i="0" u="none" strike="noStrike" dirty="0">
                        <a:solidFill>
                          <a:srgbClr val="C82355"/>
                        </a:solidFill>
                        <a:latin typeface="AvantGarde Bk BT" pitchFamily="34" charset="0"/>
                      </a:endParaRP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327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14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 Kripan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175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14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 Labastida/Bastida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1.532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14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 Laguardia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1.464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14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 Lanciego/</a:t>
                      </a:r>
                      <a:r>
                        <a:rPr lang="es-ES" sz="2000" b="0" i="0" u="none" strike="noStrike" dirty="0" err="1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Lantziego</a:t>
                      </a:r>
                      <a:endParaRPr lang="es-ES" sz="2000" b="0" i="0" u="none" strike="noStrike" dirty="0">
                        <a:solidFill>
                          <a:srgbClr val="C82355"/>
                        </a:solidFill>
                        <a:latin typeface="AvantGarde Bk BT" pitchFamily="34" charset="0"/>
                      </a:endParaRP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692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14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 Lapuebla de Labarca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858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14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 Leza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219 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14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 Moreda de Álava/Moreda </a:t>
                      </a:r>
                      <a:r>
                        <a:rPr lang="pt-BR" sz="2000" b="0" i="0" u="none" strike="noStrike" dirty="0" err="1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Araba</a:t>
                      </a:r>
                      <a:endParaRPr lang="pt-BR" sz="2000" b="0" i="0" u="none" strike="noStrike" dirty="0">
                        <a:solidFill>
                          <a:srgbClr val="C82355"/>
                        </a:solidFill>
                        <a:latin typeface="AvantGarde Bk BT" pitchFamily="34" charset="0"/>
                      </a:endParaRP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209 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14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 Navaridas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197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14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 Oyón-Oion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3.418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14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 Samaniego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308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14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 Villabuena de Álava/</a:t>
                      </a:r>
                      <a:r>
                        <a:rPr lang="es-ES" sz="2000" b="0" i="0" u="none" strike="noStrike" dirty="0" err="1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Eskuernaga</a:t>
                      </a:r>
                      <a:endParaRPr lang="es-ES" sz="2000" b="0" i="0" u="none" strike="noStrike" dirty="0">
                        <a:solidFill>
                          <a:srgbClr val="C82355"/>
                        </a:solidFill>
                        <a:latin typeface="AvantGarde Bk BT" pitchFamily="34" charset="0"/>
                      </a:endParaRP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287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214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 Yécora/</a:t>
                      </a:r>
                      <a:r>
                        <a:rPr lang="es-ES" sz="2000" b="0" i="0" u="none" strike="noStrike" dirty="0" err="1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Iekora</a:t>
                      </a:r>
                      <a:endParaRPr lang="es-ES" sz="2000" b="0" i="0" u="none" strike="noStrike" dirty="0">
                        <a:solidFill>
                          <a:srgbClr val="C82355"/>
                        </a:solidFill>
                        <a:latin typeface="AvantGarde Bk BT" pitchFamily="34" charset="0"/>
                      </a:endParaRP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C82355"/>
                          </a:solidFill>
                          <a:latin typeface="AvantGarde Bk BT" pitchFamily="34" charset="0"/>
                        </a:rPr>
                        <a:t>266</a:t>
                      </a:r>
                    </a:p>
                  </a:txBody>
                  <a:tcPr marL="13606" marR="13606" marT="13594" marB="0" anchor="b">
                    <a:lnL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1FF58F7-7622-21D1-D1B3-38F538812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031172"/>
              </p:ext>
            </p:extLst>
          </p:nvPr>
        </p:nvGraphicFramePr>
        <p:xfrm>
          <a:off x="9898822" y="1292086"/>
          <a:ext cx="4041326" cy="287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181711" imgH="5829184" progId="AcroExch.Document.7">
                  <p:embed/>
                </p:oleObj>
              </mc:Choice>
              <mc:Fallback>
                <p:oleObj name="Acrobat Document" r:id="rId2" imgW="8181711" imgH="5829184" progId="AcroExch.Document.7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41FF58F7-7622-21D1-D1B3-38F5388128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98822" y="1292086"/>
                        <a:ext cx="4041326" cy="2879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1 Título">
            <a:extLst>
              <a:ext uri="{FF2B5EF4-FFF2-40B4-BE49-F238E27FC236}">
                <a16:creationId xmlns:a16="http://schemas.microsoft.com/office/drawing/2014/main" id="{10A36914-5025-3529-A1AF-D1EE86E2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24" y="481279"/>
            <a:ext cx="8601609" cy="1139970"/>
          </a:xfrm>
        </p:spPr>
        <p:txBody>
          <a:bodyPr/>
          <a:lstStyle/>
          <a:p>
            <a:pPr algn="l"/>
            <a:r>
              <a:rPr lang="es-ES" altLang="es-ES" sz="4001" b="1" dirty="0">
                <a:solidFill>
                  <a:srgbClr val="C82355"/>
                </a:solidFill>
                <a:latin typeface="AvantGarde Bk BT" panose="020B0402020202020204" pitchFamily="34" charset="0"/>
              </a:rPr>
              <a:t>Sistemas de gestión de residuos</a:t>
            </a:r>
            <a:endParaRPr lang="eu-ES" altLang="es-ES" sz="4572" b="1" dirty="0">
              <a:solidFill>
                <a:srgbClr val="C82355"/>
              </a:solidFill>
              <a:latin typeface="AvantGarde Bk BT" panose="020B0402020202020204" pitchFamily="34" charset="0"/>
            </a:endParaRPr>
          </a:p>
        </p:txBody>
      </p:sp>
      <p:pic>
        <p:nvPicPr>
          <p:cNvPr id="12291" name="Picture 16" descr="H:\Mi unidad\0_INGURUMENA-KUADRILLA\0.0_KUDEAKETA\ARGAZKI-IRUDIAK\0_Residuos\edukiontziak\OIP.jpg">
            <a:extLst>
              <a:ext uri="{FF2B5EF4-FFF2-40B4-BE49-F238E27FC236}">
                <a16:creationId xmlns:a16="http://schemas.microsoft.com/office/drawing/2014/main" id="{DF674D06-08C1-136C-9FDF-672259A57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43" y="1612352"/>
            <a:ext cx="1245329" cy="125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9" descr="H:\Mi unidad\0_INGURUMENA-KUADRILLA\0.0_KUDEAKETA\ARGAZKI-IRUDIAK\0_Residuos\edukiontziak\vidrio.jpg">
            <a:extLst>
              <a:ext uri="{FF2B5EF4-FFF2-40B4-BE49-F238E27FC236}">
                <a16:creationId xmlns:a16="http://schemas.microsoft.com/office/drawing/2014/main" id="{196F1D93-826B-423F-2F7A-A0B9B7395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61" y="1346712"/>
            <a:ext cx="1726219" cy="172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0" descr="H:\Mi unidad\0_INGURUMENA-KUADRILLA\0.0_KUDEAKETA\ARGAZKI-IRUDIAK\0_Residuos\edukiontziak\koopera_sinfondo.png">
            <a:extLst>
              <a:ext uri="{FF2B5EF4-FFF2-40B4-BE49-F238E27FC236}">
                <a16:creationId xmlns:a16="http://schemas.microsoft.com/office/drawing/2014/main" id="{9BAD922C-6C5E-125E-B230-26807AF52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662" y="1612352"/>
            <a:ext cx="2222990" cy="148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861DA08-9F45-A78C-9931-4ACD63BE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46" y="4894111"/>
            <a:ext cx="2541896" cy="178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Imagen 13">
            <a:extLst>
              <a:ext uri="{FF2B5EF4-FFF2-40B4-BE49-F238E27FC236}">
                <a16:creationId xmlns:a16="http://schemas.microsoft.com/office/drawing/2014/main" id="{5C4E5C4D-76DF-A968-E036-CE138BFD6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423" y="1612352"/>
            <a:ext cx="2263821" cy="160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Imagen 14">
            <a:extLst>
              <a:ext uri="{FF2B5EF4-FFF2-40B4-BE49-F238E27FC236}">
                <a16:creationId xmlns:a16="http://schemas.microsoft.com/office/drawing/2014/main" id="{CA29AEED-1226-39AB-D4E9-6F41A9249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51" y="3145700"/>
            <a:ext cx="2541896" cy="180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Imagen 15">
            <a:extLst>
              <a:ext uri="{FF2B5EF4-FFF2-40B4-BE49-F238E27FC236}">
                <a16:creationId xmlns:a16="http://schemas.microsoft.com/office/drawing/2014/main" id="{1CDCE567-B32E-1CA1-8041-93E81983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42" y="3197733"/>
            <a:ext cx="2541896" cy="158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" name="2 CuadroTexto">
            <a:extLst>
              <a:ext uri="{FF2B5EF4-FFF2-40B4-BE49-F238E27FC236}">
                <a16:creationId xmlns:a16="http://schemas.microsoft.com/office/drawing/2014/main" id="{FE20E3B9-079A-0744-935F-6CD0E354E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394" y="7248422"/>
            <a:ext cx="6149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vantGarde Bk BT" panose="020B04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vantGarde Bk BT" panose="020B04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vantGarde Bk BT" panose="020B04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C82355"/>
                </a:solidFill>
              </a:rPr>
              <a:t>2.2 Recogida domiciliaria (</a:t>
            </a:r>
            <a:r>
              <a:rPr lang="es-ES" altLang="es-ES" sz="2400" b="1" dirty="0" err="1">
                <a:solidFill>
                  <a:srgbClr val="C82355"/>
                </a:solidFill>
              </a:rPr>
              <a:t>PaP</a:t>
            </a:r>
            <a:r>
              <a:rPr lang="es-ES" altLang="es-ES" sz="2400" b="1" dirty="0">
                <a:solidFill>
                  <a:srgbClr val="C82355"/>
                </a:solidFill>
              </a:rPr>
              <a:t>)</a:t>
            </a:r>
          </a:p>
        </p:txBody>
      </p:sp>
      <p:sp>
        <p:nvSpPr>
          <p:cNvPr id="13322" name="2 CuadroTexto">
            <a:extLst>
              <a:ext uri="{FF2B5EF4-FFF2-40B4-BE49-F238E27FC236}">
                <a16:creationId xmlns:a16="http://schemas.microsoft.com/office/drawing/2014/main" id="{4B97045C-9414-4E35-F6FB-C7698C36B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0281" y="7287171"/>
            <a:ext cx="2665319" cy="53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vantGarde Bk BT" panose="020B04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vantGarde Bk BT" panose="020B04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vantGarde Bk BT" panose="020B04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2858" dirty="0">
              <a:solidFill>
                <a:srgbClr val="C82355"/>
              </a:solidFill>
            </a:endParaRPr>
          </a:p>
        </p:txBody>
      </p:sp>
      <p:sp>
        <p:nvSpPr>
          <p:cNvPr id="13327" name="2 CuadroTexto">
            <a:extLst>
              <a:ext uri="{FF2B5EF4-FFF2-40B4-BE49-F238E27FC236}">
                <a16:creationId xmlns:a16="http://schemas.microsoft.com/office/drawing/2014/main" id="{3F441467-1811-F2BB-034A-3EDB20971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706" y="5547383"/>
            <a:ext cx="6149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vantGarde Bk BT" panose="020B04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vantGarde Bk BT" panose="020B04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vantGarde Bk BT" panose="020B04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C82355"/>
                </a:solidFill>
              </a:rPr>
              <a:t>2.1 Compostaje comunitario</a:t>
            </a:r>
          </a:p>
        </p:txBody>
      </p:sp>
      <p:sp>
        <p:nvSpPr>
          <p:cNvPr id="13331" name="2 Marcador de texto">
            <a:extLst>
              <a:ext uri="{FF2B5EF4-FFF2-40B4-BE49-F238E27FC236}">
                <a16:creationId xmlns:a16="http://schemas.microsoft.com/office/drawing/2014/main" id="{9E2E7D27-665B-F2BD-105A-ACC79F33608C}"/>
              </a:ext>
            </a:extLst>
          </p:cNvPr>
          <p:cNvSpPr txBox="1">
            <a:spLocks/>
          </p:cNvSpPr>
          <p:nvPr/>
        </p:nvSpPr>
        <p:spPr bwMode="auto">
          <a:xfrm>
            <a:off x="9399248" y="7122147"/>
            <a:ext cx="7593352" cy="268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vantGarde Bk BT" panose="020B04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vantGarde Bk BT" panose="020B04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vantGarde Bk BT" panose="020B04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u="sng" dirty="0">
                <a:solidFill>
                  <a:srgbClr val="C82355"/>
                </a:solidFill>
              </a:rPr>
              <a:t>Obligatoria (</a:t>
            </a:r>
            <a:r>
              <a:rPr lang="es-ES" altLang="es-ES" sz="2400" dirty="0">
                <a:solidFill>
                  <a:srgbClr val="C82355"/>
                </a:solidFill>
              </a:rPr>
              <a:t>Ordenanza </a:t>
            </a:r>
            <a:r>
              <a:rPr lang="es-ES" altLang="es-ES" sz="2400" dirty="0" err="1">
                <a:solidFill>
                  <a:srgbClr val="C82355"/>
                </a:solidFill>
              </a:rPr>
              <a:t>BOTHA</a:t>
            </a:r>
            <a:r>
              <a:rPr lang="es-ES" altLang="es-ES" sz="2400" dirty="0">
                <a:solidFill>
                  <a:srgbClr val="C82355"/>
                </a:solidFill>
              </a:rPr>
              <a:t>. 2020/09/30)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s-ES" altLang="es-ES" sz="2400" u="sng" dirty="0">
                <a:solidFill>
                  <a:srgbClr val="C82355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s-ES" altLang="es-ES" sz="2400" dirty="0">
                <a:solidFill>
                  <a:srgbClr val="C82355"/>
                </a:solidFill>
              </a:rPr>
              <a:t>2 municipios: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s-ES" altLang="es-ES" sz="2400" dirty="0">
                <a:solidFill>
                  <a:srgbClr val="C82355"/>
                </a:solidFill>
              </a:rPr>
              <a:t>Kripan </a:t>
            </a:r>
            <a:r>
              <a:rPr lang="es-ES" altLang="es-ES" sz="2400" dirty="0">
                <a:solidFill>
                  <a:srgbClr val="C82355"/>
                </a:solidFill>
                <a:sym typeface="Wingdings" panose="05000000000000000000" pitchFamily="2" charset="2"/>
              </a:rPr>
              <a:t> 176  hab.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s-ES" altLang="es-ES" sz="2400" dirty="0" err="1">
                <a:solidFill>
                  <a:srgbClr val="C82355"/>
                </a:solidFill>
                <a:sym typeface="Wingdings" panose="05000000000000000000" pitchFamily="2" charset="2"/>
              </a:rPr>
              <a:t>Eltziego</a:t>
            </a:r>
            <a:r>
              <a:rPr lang="es-ES" altLang="es-ES" sz="2400" dirty="0">
                <a:solidFill>
                  <a:srgbClr val="C82355"/>
                </a:solidFill>
                <a:sym typeface="Wingdings" panose="05000000000000000000" pitchFamily="2" charset="2"/>
              </a:rPr>
              <a:t>  971 hab.</a:t>
            </a:r>
            <a:r>
              <a:rPr lang="es-ES" altLang="es-ES" sz="2400" dirty="0">
                <a:solidFill>
                  <a:srgbClr val="C82355"/>
                </a:solidFill>
              </a:rPr>
              <a:t> </a:t>
            </a:r>
          </a:p>
        </p:txBody>
      </p:sp>
      <p:sp>
        <p:nvSpPr>
          <p:cNvPr id="13342" name="2 Marcador de texto">
            <a:extLst>
              <a:ext uri="{FF2B5EF4-FFF2-40B4-BE49-F238E27FC236}">
                <a16:creationId xmlns:a16="http://schemas.microsoft.com/office/drawing/2014/main" id="{A8918CBF-ACBB-BCFD-DC62-C550485A31AD}"/>
              </a:ext>
            </a:extLst>
          </p:cNvPr>
          <p:cNvSpPr txBox="1">
            <a:spLocks/>
          </p:cNvSpPr>
          <p:nvPr/>
        </p:nvSpPr>
        <p:spPr bwMode="auto">
          <a:xfrm>
            <a:off x="9399248" y="4869261"/>
            <a:ext cx="6321911" cy="182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vantGarde Bk BT" panose="020B04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vantGarde Bk BT" panose="020B04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vantGarde Bk BT" panose="020B04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s-ES" altLang="es-ES" sz="2400" u="sng" dirty="0">
                <a:solidFill>
                  <a:srgbClr val="C82355"/>
                </a:solidFill>
              </a:rPr>
              <a:t>Opcional 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s-ES" altLang="es-ES" sz="2400" dirty="0">
                <a:solidFill>
                  <a:srgbClr val="C82355"/>
                </a:solidFill>
              </a:rPr>
              <a:t>10 municipios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s-ES" altLang="es-ES" sz="2400" dirty="0">
                <a:solidFill>
                  <a:srgbClr val="C82355"/>
                </a:solidFill>
              </a:rPr>
              <a:t>24 zonas de compostaje (240 m3)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s-ES" altLang="es-ES" sz="2400" dirty="0">
                <a:solidFill>
                  <a:srgbClr val="C82355"/>
                </a:solidFill>
              </a:rPr>
              <a:t>265 familias </a:t>
            </a:r>
            <a:r>
              <a:rPr lang="es-ES" altLang="es-ES" sz="2400" dirty="0">
                <a:solidFill>
                  <a:srgbClr val="C82355"/>
                </a:solidFill>
                <a:sym typeface="Wingdings" panose="05000000000000000000" pitchFamily="2" charset="2"/>
              </a:rPr>
              <a:t></a:t>
            </a:r>
            <a:r>
              <a:rPr lang="es-ES" altLang="es-ES" sz="2400" dirty="0">
                <a:solidFill>
                  <a:srgbClr val="C82355"/>
                </a:solidFill>
              </a:rPr>
              <a:t>1.200 personas inscritas</a:t>
            </a:r>
          </a:p>
        </p:txBody>
      </p:sp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2901BAFB-BB11-7D66-3421-1D820B8AFB4F}"/>
              </a:ext>
            </a:extLst>
          </p:cNvPr>
          <p:cNvSpPr txBox="1">
            <a:spLocks/>
          </p:cNvSpPr>
          <p:nvPr/>
        </p:nvSpPr>
        <p:spPr>
          <a:xfrm>
            <a:off x="688168" y="1681884"/>
            <a:ext cx="3331588" cy="1663495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ts val="1429"/>
              </a:spcBef>
              <a:buAutoNum type="arabicPeriod"/>
              <a:defRPr/>
            </a:pPr>
            <a:r>
              <a:rPr lang="es-ES" sz="2858" b="1" dirty="0">
                <a:solidFill>
                  <a:srgbClr val="C82355"/>
                </a:solidFill>
                <a:latin typeface="AvantGarde Bk BT" pitchFamily="34" charset="0"/>
              </a:rPr>
              <a:t>Servicio</a:t>
            </a:r>
          </a:p>
          <a:p>
            <a:pPr>
              <a:lnSpc>
                <a:spcPct val="90000"/>
              </a:lnSpc>
              <a:spcBef>
                <a:spcPts val="1429"/>
              </a:spcBef>
              <a:defRPr/>
            </a:pPr>
            <a:r>
              <a:rPr lang="es-ES" sz="2858" b="1" dirty="0">
                <a:solidFill>
                  <a:srgbClr val="C82355"/>
                </a:solidFill>
                <a:latin typeface="AvantGarde Bk BT" pitchFamily="34" charset="0"/>
              </a:rPr>
              <a:t>supramunicipal</a:t>
            </a:r>
            <a:endParaRPr lang="eu-ES" sz="2858" b="1" dirty="0">
              <a:solidFill>
                <a:srgbClr val="C82355"/>
              </a:solidFill>
              <a:latin typeface="AvantGarde Bk BT" pitchFamily="34" charset="0"/>
            </a:endParaRPr>
          </a:p>
        </p:txBody>
      </p:sp>
      <p:sp>
        <p:nvSpPr>
          <p:cNvPr id="5" name="2 Marcador de texto">
            <a:extLst>
              <a:ext uri="{FF2B5EF4-FFF2-40B4-BE49-F238E27FC236}">
                <a16:creationId xmlns:a16="http://schemas.microsoft.com/office/drawing/2014/main" id="{AFD20307-F5C7-A5FB-13FB-8642685BFB86}"/>
              </a:ext>
            </a:extLst>
          </p:cNvPr>
          <p:cNvSpPr txBox="1">
            <a:spLocks/>
          </p:cNvSpPr>
          <p:nvPr/>
        </p:nvSpPr>
        <p:spPr>
          <a:xfrm>
            <a:off x="750746" y="3423362"/>
            <a:ext cx="2303111" cy="853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429"/>
              </a:spcBef>
              <a:defRPr/>
            </a:pPr>
            <a:r>
              <a:rPr lang="es-ES" sz="2858" b="1" dirty="0">
                <a:solidFill>
                  <a:srgbClr val="C82355"/>
                </a:solidFill>
                <a:latin typeface="AvantGarde Bk BT" pitchFamily="34" charset="0"/>
              </a:rPr>
              <a:t>2. Servicio municipal</a:t>
            </a:r>
            <a:endParaRPr lang="eu-ES" sz="2858" b="1" dirty="0">
              <a:solidFill>
                <a:srgbClr val="C82355"/>
              </a:solidFill>
              <a:latin typeface="AvantGarde Bk BT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793FF6C-8478-A382-4F57-A7B8C5BF58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02" y="3416124"/>
            <a:ext cx="1553087" cy="1316273"/>
          </a:xfrm>
          <a:prstGeom prst="rect">
            <a:avLst/>
          </a:prstGeom>
        </p:spPr>
      </p:pic>
      <p:pic>
        <p:nvPicPr>
          <p:cNvPr id="7" name="Picture 2" descr="H:\Mi unidad\0_INGURUMENA-KUADRILLA\0.0_KUDEAKETA\ARGAZKI-IRUDIAK\0_Residuos\organikoa-kuboa-konposta\organikoaren-kuboa\IMG_20210223_114122_modificado.jpg">
            <a:extLst>
              <a:ext uri="{FF2B5EF4-FFF2-40B4-BE49-F238E27FC236}">
                <a16:creationId xmlns:a16="http://schemas.microsoft.com/office/drawing/2014/main" id="{88B13C8A-B724-FB3B-0D54-7D809B97A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50" y="7018328"/>
            <a:ext cx="681287" cy="122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2 CuadroTexto">
            <a:extLst>
              <a:ext uri="{FF2B5EF4-FFF2-40B4-BE49-F238E27FC236}">
                <a16:creationId xmlns:a16="http://schemas.microsoft.com/office/drawing/2014/main" id="{54A6752A-72D0-E8AE-4E0A-C8D908FD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394" y="9101435"/>
            <a:ext cx="6149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vantGarde Bk BT" panose="020B04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vantGarde Bk BT" panose="020B04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vantGarde Bk BT" panose="020B04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C82355"/>
                </a:solidFill>
              </a:rPr>
              <a:t>2.3 Zonas de Restos de Poda</a:t>
            </a:r>
          </a:p>
        </p:txBody>
      </p:sp>
      <p:sp>
        <p:nvSpPr>
          <p:cNvPr id="19" name="2 Marcador de texto">
            <a:extLst>
              <a:ext uri="{FF2B5EF4-FFF2-40B4-BE49-F238E27FC236}">
                <a16:creationId xmlns:a16="http://schemas.microsoft.com/office/drawing/2014/main" id="{BCFEA371-D2DC-F772-595B-6186D230F0A8}"/>
              </a:ext>
            </a:extLst>
          </p:cNvPr>
          <p:cNvSpPr txBox="1">
            <a:spLocks/>
          </p:cNvSpPr>
          <p:nvPr/>
        </p:nvSpPr>
        <p:spPr bwMode="auto">
          <a:xfrm>
            <a:off x="9375435" y="9146569"/>
            <a:ext cx="6321911" cy="182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vantGarde Bk BT" panose="020B04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vantGarde Bk BT" panose="020B04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vantGarde Bk BT" panose="020B04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antGarde Bk BT" panose="020B04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s-ES" altLang="es-ES" sz="2400" dirty="0">
                <a:solidFill>
                  <a:srgbClr val="C82355"/>
                </a:solidFill>
              </a:rPr>
              <a:t>2 municipios (Samaniego y Kripan)</a:t>
            </a:r>
          </a:p>
        </p:txBody>
      </p:sp>
      <p:pic>
        <p:nvPicPr>
          <p:cNvPr id="21" name="Imagen 2">
            <a:extLst>
              <a:ext uri="{FF2B5EF4-FFF2-40B4-BE49-F238E27FC236}">
                <a16:creationId xmlns:a16="http://schemas.microsoft.com/office/drawing/2014/main" id="{D0B38142-73B4-BCF3-7E46-A212AA927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2"/>
          <a:stretch>
            <a:fillRect/>
          </a:stretch>
        </p:blipFill>
        <p:spPr bwMode="auto">
          <a:xfrm flipH="1">
            <a:off x="838200" y="8554608"/>
            <a:ext cx="1026057" cy="14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A14C5153-3BA0-350D-D994-21B2288E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7" r="22253" b="11015"/>
          <a:stretch>
            <a:fillRect/>
          </a:stretch>
        </p:blipFill>
        <p:spPr bwMode="auto">
          <a:xfrm flipH="1">
            <a:off x="2057400" y="8548704"/>
            <a:ext cx="1606592" cy="146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A2FFC4-464B-564E-62AA-1687C8C6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1 Rectángulo">
            <a:extLst>
              <a:ext uri="{FF2B5EF4-FFF2-40B4-BE49-F238E27FC236}">
                <a16:creationId xmlns:a16="http://schemas.microsoft.com/office/drawing/2014/main" id="{9BCED2CC-898E-C081-4BFE-EA5F85AC1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200150"/>
            <a:ext cx="4729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800" b="1" dirty="0">
                <a:solidFill>
                  <a:srgbClr val="C82355"/>
                </a:solidFill>
                <a:latin typeface="AvantGarde Bk BT" panose="020B0402020202020204" pitchFamily="34" charset="0"/>
              </a:rPr>
              <a:t>Video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70039A-EEDC-B3BE-A53B-543E4BAC521B}"/>
              </a:ext>
            </a:extLst>
          </p:cNvPr>
          <p:cNvSpPr txBox="1"/>
          <p:nvPr/>
        </p:nvSpPr>
        <p:spPr>
          <a:xfrm>
            <a:off x="2057400" y="4686300"/>
            <a:ext cx="95043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200" dirty="0" err="1">
                <a:solidFill>
                  <a:srgbClr val="C82355"/>
                </a:solidFill>
                <a:latin typeface="AvantGarde Bk BT" pitchFamily="34" charset="0"/>
              </a:rPr>
              <a:t>INGURUMEN</a:t>
            </a:r>
            <a:r>
              <a:rPr lang="es-ES" sz="3200" dirty="0">
                <a:solidFill>
                  <a:srgbClr val="C82355"/>
                </a:solidFill>
                <a:latin typeface="AvantGarde Bk BT" pitchFamily="34" charset="0"/>
              </a:rPr>
              <a:t> </a:t>
            </a:r>
            <a:r>
              <a:rPr lang="es-ES" sz="3200" dirty="0" err="1">
                <a:solidFill>
                  <a:srgbClr val="C82355"/>
                </a:solidFill>
                <a:latin typeface="AvantGarde Bk BT" pitchFamily="34" charset="0"/>
              </a:rPr>
              <a:t>TXOKOA</a:t>
            </a:r>
            <a:r>
              <a:rPr lang="es-ES" sz="3200" dirty="0">
                <a:solidFill>
                  <a:srgbClr val="C82355"/>
                </a:solidFill>
                <a:latin typeface="AvantGarde Bk BT" pitchFamily="34" charset="0"/>
              </a:rPr>
              <a:t> - </a:t>
            </a:r>
            <a:r>
              <a:rPr lang="es-ES" sz="3200" dirty="0" err="1">
                <a:solidFill>
                  <a:srgbClr val="C82355"/>
                </a:solidFill>
                <a:latin typeface="AvantGarde Bk BT" pitchFamily="34" charset="0"/>
              </a:rPr>
              <a:t>Arabako</a:t>
            </a:r>
            <a:r>
              <a:rPr lang="es-ES" sz="3200" dirty="0">
                <a:solidFill>
                  <a:srgbClr val="C82355"/>
                </a:solidFill>
                <a:latin typeface="AvantGarde Bk BT" pitchFamily="34" charset="0"/>
              </a:rPr>
              <a:t> Errioxako </a:t>
            </a:r>
            <a:r>
              <a:rPr lang="es-ES" sz="3200" dirty="0" err="1">
                <a:solidFill>
                  <a:srgbClr val="C82355"/>
                </a:solidFill>
                <a:latin typeface="AvantGarde Bk BT" pitchFamily="34" charset="0"/>
              </a:rPr>
              <a:t>Kuadrilla</a:t>
            </a:r>
            <a:endParaRPr lang="es-ES" sz="3200" dirty="0">
              <a:solidFill>
                <a:srgbClr val="C82355"/>
              </a:solidFill>
              <a:latin typeface="AvantGarde Bk BT" pitchFamily="34" charset="0"/>
            </a:endParaRPr>
          </a:p>
        </p:txBody>
      </p:sp>
      <p:pic>
        <p:nvPicPr>
          <p:cNvPr id="8" name="Picture 7" descr="H:\Mi unidad\0_INGURUMENA-KUADRILLA\0.0_KUDEAKETA\ARGAZKI-IRUDIAK\th.jpg">
            <a:extLst>
              <a:ext uri="{FF2B5EF4-FFF2-40B4-BE49-F238E27FC236}">
                <a16:creationId xmlns:a16="http://schemas.microsoft.com/office/drawing/2014/main" id="{09306A1C-EA45-46AE-A4DD-432D5E6F2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86075"/>
            <a:ext cx="18716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AC0B806-F2E7-88C9-46DD-917146222878}"/>
              </a:ext>
            </a:extLst>
          </p:cNvPr>
          <p:cNvSpPr txBox="1"/>
          <p:nvPr/>
        </p:nvSpPr>
        <p:spPr>
          <a:xfrm>
            <a:off x="2071687" y="5919787"/>
            <a:ext cx="9158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hlinkClick r:id="rId3"/>
              </a:rPr>
              <a:t>https://www.youtube.com/watch?v=OEV30SCoafE&amp;t=160s</a:t>
            </a:r>
            <a:r>
              <a:rPr lang="es-E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548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Rectángulo">
            <a:extLst>
              <a:ext uri="{FF2B5EF4-FFF2-40B4-BE49-F238E27FC236}">
                <a16:creationId xmlns:a16="http://schemas.microsoft.com/office/drawing/2014/main" id="{A8445C35-EAFF-E356-7EAA-132A46308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5300"/>
            <a:ext cx="12553089" cy="70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4001" b="1" dirty="0">
                <a:solidFill>
                  <a:srgbClr val="C82355"/>
                </a:solidFill>
                <a:latin typeface="AvantGarde Bk BT" panose="020B0402020202020204" pitchFamily="34" charset="0"/>
              </a:rPr>
              <a:t>Diferencias con el </a:t>
            </a:r>
            <a:r>
              <a:rPr lang="es-ES" altLang="es-ES" sz="4001" b="1" dirty="0" err="1">
                <a:solidFill>
                  <a:srgbClr val="C82355"/>
                </a:solidFill>
                <a:latin typeface="AvantGarde Bk BT" panose="020B0402020202020204" pitchFamily="34" charset="0"/>
              </a:rPr>
              <a:t>PaP</a:t>
            </a:r>
            <a:r>
              <a:rPr lang="es-ES" altLang="es-ES" sz="4001" b="1" dirty="0">
                <a:solidFill>
                  <a:srgbClr val="C82355"/>
                </a:solidFill>
                <a:latin typeface="AvantGarde Bk BT" panose="020B0402020202020204" pitchFamily="34" charset="0"/>
              </a:rPr>
              <a:t> + CC de  Elciego y Kripan</a:t>
            </a:r>
          </a:p>
        </p:txBody>
      </p:sp>
      <p:pic>
        <p:nvPicPr>
          <p:cNvPr id="49155" name="Imagen 9">
            <a:extLst>
              <a:ext uri="{FF2B5EF4-FFF2-40B4-BE49-F238E27FC236}">
                <a16:creationId xmlns:a16="http://schemas.microsoft.com/office/drawing/2014/main" id="{11E167EA-3E60-ED41-CA93-88B4AB97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25249"/>
            <a:ext cx="4690963" cy="351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C882BB5-5DF8-2510-409F-4D2DAACE42EF}"/>
              </a:ext>
            </a:extLst>
          </p:cNvPr>
          <p:cNvSpPr txBox="1"/>
          <p:nvPr/>
        </p:nvSpPr>
        <p:spPr>
          <a:xfrm>
            <a:off x="762000" y="1666011"/>
            <a:ext cx="15392400" cy="2167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9970" indent="-489970">
              <a:defRPr/>
            </a:pPr>
            <a:r>
              <a:rPr lang="es-ES" sz="2858" dirty="0">
                <a:solidFill>
                  <a:srgbClr val="C82355"/>
                </a:solidFill>
                <a:latin typeface="AvantGarde Bk BT" pitchFamily="34" charset="0"/>
              </a:rPr>
              <a:t>- Mayor número de viviendas y habitantes</a:t>
            </a:r>
          </a:p>
          <a:p>
            <a:pPr marL="628650" indent="-342900" eaLnBrk="1" hangingPunct="1">
              <a:buFont typeface="Wingdings" pitchFamily="2" charset="2"/>
              <a:buChar char="§"/>
              <a:defRPr/>
            </a:pPr>
            <a:r>
              <a:rPr lang="es-ES" sz="4572" dirty="0">
                <a:solidFill>
                  <a:srgbClr val="C82355"/>
                </a:solidFill>
                <a:latin typeface="AvantGarde Bk BT" pitchFamily="34" charset="0"/>
              </a:rPr>
              <a:t> </a:t>
            </a:r>
            <a:r>
              <a:rPr lang="es-ES" sz="2858" b="1" dirty="0">
                <a:solidFill>
                  <a:srgbClr val="C82355"/>
                </a:solidFill>
                <a:latin typeface="AvantGarde Bk BT" pitchFamily="34" charset="0"/>
              </a:rPr>
              <a:t>180 </a:t>
            </a:r>
            <a:r>
              <a:rPr lang="es-ES" sz="2858" b="1" dirty="0">
                <a:solidFill>
                  <a:srgbClr val="C82355"/>
                </a:solidFill>
                <a:latin typeface="AvantGarde Bk BT" pitchFamily="34" charset="0"/>
                <a:sym typeface="Wingdings" panose="05000000000000000000" pitchFamily="2" charset="2"/>
              </a:rPr>
              <a:t> 996 </a:t>
            </a:r>
            <a:r>
              <a:rPr lang="es-ES" altLang="es-ES" sz="3200" dirty="0">
                <a:solidFill>
                  <a:srgbClr val="C82355"/>
                </a:solidFill>
                <a:latin typeface="AvantGarde Bk BT" pitchFamily="34" charset="0"/>
              </a:rPr>
              <a:t>Época estival: El municipio puede verse incrementado en un 71%</a:t>
            </a:r>
          </a:p>
          <a:p>
            <a:pPr marL="285750" eaLnBrk="1" hangingPunct="1">
              <a:defRPr/>
            </a:pPr>
            <a:endParaRPr lang="es-ES" altLang="es-ES" sz="3200" dirty="0">
              <a:solidFill>
                <a:srgbClr val="C82355"/>
              </a:solidFill>
              <a:latin typeface="AvantGarde Bk BT" pitchFamily="34" charset="0"/>
            </a:endParaRPr>
          </a:p>
          <a:p>
            <a:pPr>
              <a:defRPr/>
            </a:pPr>
            <a:r>
              <a:rPr lang="es-ES" altLang="es-ES" sz="2858" dirty="0">
                <a:solidFill>
                  <a:srgbClr val="C82355"/>
                </a:solidFill>
                <a:latin typeface="AvantGarde Bk BT" pitchFamily="34" charset="0"/>
              </a:rPr>
              <a:t>- Cierre de las zonas de compostaje mediante tarjeta</a:t>
            </a:r>
            <a:endParaRPr lang="es-ES" sz="4572" b="1" dirty="0">
              <a:solidFill>
                <a:srgbClr val="C82355"/>
              </a:solidFill>
              <a:latin typeface="AvantGarde Bk BT" pitchFamily="34" charset="0"/>
            </a:endParaRPr>
          </a:p>
        </p:txBody>
      </p:sp>
      <p:pic>
        <p:nvPicPr>
          <p:cNvPr id="49185" name="Imagen 9">
            <a:extLst>
              <a:ext uri="{FF2B5EF4-FFF2-40B4-BE49-F238E27FC236}">
                <a16:creationId xmlns:a16="http://schemas.microsoft.com/office/drawing/2014/main" id="{F33BBEC6-E937-ED8B-A330-24BDA31D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r="16927"/>
          <a:stretch>
            <a:fillRect/>
          </a:stretch>
        </p:blipFill>
        <p:spPr bwMode="auto">
          <a:xfrm>
            <a:off x="762000" y="4296674"/>
            <a:ext cx="2883083" cy="351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6" name="CuadroTexto 7">
            <a:extLst>
              <a:ext uri="{FF2B5EF4-FFF2-40B4-BE49-F238E27FC236}">
                <a16:creationId xmlns:a16="http://schemas.microsoft.com/office/drawing/2014/main" id="{D99ECDFF-2B40-BEFC-EE73-F04B6DD06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" y="8277594"/>
            <a:ext cx="9361510" cy="141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s-ES" altLang="es-ES" sz="2858" dirty="0">
                <a:solidFill>
                  <a:srgbClr val="C82355"/>
                </a:solidFill>
                <a:latin typeface="AvantGarde Bk BT" panose="020B0402020202020204" pitchFamily="34" charset="0"/>
              </a:rPr>
              <a:t>Medios humanos: 2 personas.</a:t>
            </a:r>
          </a:p>
          <a:p>
            <a:r>
              <a:rPr lang="es-ES" altLang="es-ES" sz="2858" dirty="0">
                <a:solidFill>
                  <a:srgbClr val="C82355"/>
                </a:solidFill>
                <a:latin typeface="AvantGarde Bk BT" panose="020B0402020202020204" pitchFamily="34" charset="0"/>
              </a:rPr>
              <a:t>4 días de la semana. (41,5 h. semanales)</a:t>
            </a:r>
          </a:p>
          <a:p>
            <a:r>
              <a:rPr lang="es-ES" altLang="es-ES" sz="2858" dirty="0">
                <a:solidFill>
                  <a:srgbClr val="C82355"/>
                </a:solidFill>
                <a:latin typeface="AvantGarde Bk BT" panose="020B0402020202020204" pitchFamily="34" charset="0"/>
              </a:rPr>
              <a:t>En verano, 5 </a:t>
            </a:r>
            <a:r>
              <a:rPr lang="es-ES" altLang="es-ES" sz="2858" dirty="0" err="1">
                <a:solidFill>
                  <a:srgbClr val="C82355"/>
                </a:solidFill>
                <a:latin typeface="AvantGarde Bk BT" panose="020B0402020202020204" pitchFamily="34" charset="0"/>
              </a:rPr>
              <a:t>dias</a:t>
            </a:r>
            <a:r>
              <a:rPr lang="es-ES" altLang="es-ES" sz="2858" dirty="0">
                <a:solidFill>
                  <a:srgbClr val="C82355"/>
                </a:solidFill>
                <a:latin typeface="AvantGarde Bk BT" panose="020B0402020202020204" pitchFamily="34" charset="0"/>
              </a:rPr>
              <a:t> a la semana. (51 h. semanales)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95F59B-03FB-4BCC-0883-1EBA76FF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2 Rectángulo">
            <a:extLst>
              <a:ext uri="{FF2B5EF4-FFF2-40B4-BE49-F238E27FC236}">
                <a16:creationId xmlns:a16="http://schemas.microsoft.com/office/drawing/2014/main" id="{FFEE1126-A4CF-865F-228C-439ABD3F9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2603023"/>
            <a:ext cx="10226675" cy="40626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eaLnBrk="1" hangingPunct="1">
              <a:defRPr/>
            </a:pPr>
            <a:endParaRPr lang="es-ES" altLang="es-ES" dirty="0">
              <a:solidFill>
                <a:srgbClr val="C82355"/>
              </a:solidFill>
              <a:latin typeface="AvantGarde Bk BT" pitchFamily="34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es-ES" altLang="es-ES" sz="2400" dirty="0">
                <a:solidFill>
                  <a:srgbClr val="C82355"/>
                </a:solidFill>
                <a:latin typeface="AvantGarde Bk BT" pitchFamily="34" charset="0"/>
              </a:rPr>
              <a:t>Servicio diferenciado a grandes generadores:</a:t>
            </a:r>
          </a:p>
          <a:p>
            <a:pPr eaLnBrk="1" hangingPunct="1">
              <a:defRPr/>
            </a:pPr>
            <a:r>
              <a:rPr lang="es-ES" altLang="es-ES" sz="2400" dirty="0">
                <a:solidFill>
                  <a:srgbClr val="C82355"/>
                </a:solidFill>
                <a:latin typeface="AvantGarde Bk BT" pitchFamily="34" charset="0"/>
              </a:rPr>
              <a:t>5 restaurantes</a:t>
            </a:r>
          </a:p>
          <a:p>
            <a:pPr eaLnBrk="1" hangingPunct="1">
              <a:defRPr/>
            </a:pPr>
            <a:r>
              <a:rPr lang="es-ES" altLang="es-ES" sz="2400" dirty="0">
                <a:solidFill>
                  <a:srgbClr val="C82355"/>
                </a:solidFill>
                <a:latin typeface="AvantGarde Bk BT" pitchFamily="34" charset="0"/>
              </a:rPr>
              <a:t>6 bares/cafeterías</a:t>
            </a:r>
          </a:p>
          <a:p>
            <a:pPr eaLnBrk="1" hangingPunct="1">
              <a:defRPr/>
            </a:pPr>
            <a:r>
              <a:rPr lang="es-ES" altLang="es-ES" sz="2400" dirty="0">
                <a:solidFill>
                  <a:srgbClr val="C82355"/>
                </a:solidFill>
                <a:latin typeface="AvantGarde Bk BT" pitchFamily="34" charset="0"/>
              </a:rPr>
              <a:t>2 viviendas turísticas</a:t>
            </a:r>
          </a:p>
          <a:p>
            <a:pPr eaLnBrk="1" hangingPunct="1">
              <a:defRPr/>
            </a:pPr>
            <a:r>
              <a:rPr lang="es-ES" altLang="es-ES" sz="2400" dirty="0">
                <a:solidFill>
                  <a:srgbClr val="C82355"/>
                </a:solidFill>
                <a:latin typeface="AvantGarde Bk BT" pitchFamily="34" charset="0"/>
              </a:rPr>
              <a:t>4 agroturismos</a:t>
            </a:r>
          </a:p>
          <a:p>
            <a:pPr eaLnBrk="1" hangingPunct="1">
              <a:defRPr/>
            </a:pPr>
            <a:r>
              <a:rPr lang="es-ES" altLang="es-ES" sz="2400" dirty="0">
                <a:solidFill>
                  <a:srgbClr val="C82355"/>
                </a:solidFill>
                <a:latin typeface="AvantGarde Bk BT" pitchFamily="34" charset="0"/>
              </a:rPr>
              <a:t>1 parking de autocaravanas</a:t>
            </a:r>
          </a:p>
          <a:p>
            <a:pPr eaLnBrk="1" hangingPunct="1">
              <a:defRPr/>
            </a:pPr>
            <a:r>
              <a:rPr lang="es-ES" altLang="es-ES" sz="2400" dirty="0">
                <a:solidFill>
                  <a:srgbClr val="C82355"/>
                </a:solidFill>
                <a:latin typeface="AvantGarde Bk BT" pitchFamily="34" charset="0"/>
              </a:rPr>
              <a:t>5 tiendas de alimentación</a:t>
            </a:r>
          </a:p>
          <a:p>
            <a:pPr eaLnBrk="1" hangingPunct="1">
              <a:defRPr/>
            </a:pPr>
            <a:r>
              <a:rPr lang="es-ES" altLang="es-ES" sz="2400" dirty="0">
                <a:solidFill>
                  <a:srgbClr val="C82355"/>
                </a:solidFill>
                <a:latin typeface="AvantGarde Bk BT" pitchFamily="34" charset="0"/>
              </a:rPr>
              <a:t>Hotel Villa Elciego</a:t>
            </a:r>
          </a:p>
          <a:p>
            <a:pPr eaLnBrk="1" hangingPunct="1">
              <a:defRPr/>
            </a:pPr>
            <a:r>
              <a:rPr lang="es-ES" altLang="es-ES" sz="2400" dirty="0">
                <a:solidFill>
                  <a:srgbClr val="C82355"/>
                </a:solidFill>
                <a:latin typeface="AvantGarde Bk BT" pitchFamily="34" charset="0"/>
              </a:rPr>
              <a:t>Complejo del Hotel Marqués de Riscal (5*):</a:t>
            </a:r>
          </a:p>
          <a:p>
            <a:pPr eaLnBrk="1" hangingPunct="1">
              <a:defRPr/>
            </a:pPr>
            <a:endParaRPr lang="es-ES" altLang="es-ES" sz="2400" dirty="0">
              <a:solidFill>
                <a:srgbClr val="C82355"/>
              </a:solidFill>
              <a:highlight>
                <a:srgbClr val="FFFF00"/>
              </a:highlight>
              <a:latin typeface="AvantGarde Bk BT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2B6A29-2320-E1D5-90CC-5CDF9E059AB6}"/>
              </a:ext>
            </a:extLst>
          </p:cNvPr>
          <p:cNvSpPr txBox="1"/>
          <p:nvPr/>
        </p:nvSpPr>
        <p:spPr>
          <a:xfrm>
            <a:off x="9430801" y="6416399"/>
            <a:ext cx="83237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alibri" panose="020F0502020204030204" pitchFamily="34" charset="0"/>
              <a:buChar char="-"/>
              <a:defRPr/>
            </a:pPr>
            <a:r>
              <a:rPr lang="eu-ES" sz="2000" dirty="0" err="1">
                <a:solidFill>
                  <a:srgbClr val="C82355"/>
                </a:solidFill>
                <a:latin typeface="AvantGarde Bk BT" pitchFamily="34" charset="0"/>
              </a:rPr>
              <a:t>Restaurante</a:t>
            </a:r>
            <a:r>
              <a:rPr lang="eu-ES" sz="2000" dirty="0">
                <a:solidFill>
                  <a:srgbClr val="C82355"/>
                </a:solidFill>
                <a:latin typeface="AvantGarde Bk BT" pitchFamily="34" charset="0"/>
              </a:rPr>
              <a:t> </a:t>
            </a:r>
            <a:r>
              <a:rPr lang="eu-ES" sz="2000" dirty="0" err="1">
                <a:solidFill>
                  <a:srgbClr val="C82355"/>
                </a:solidFill>
                <a:latin typeface="AvantGarde Bk BT" pitchFamily="34" charset="0"/>
              </a:rPr>
              <a:t>Gastronómico</a:t>
            </a:r>
            <a:r>
              <a:rPr lang="eu-ES" sz="2000" dirty="0">
                <a:solidFill>
                  <a:srgbClr val="C82355"/>
                </a:solidFill>
                <a:latin typeface="AvantGarde Bk BT" pitchFamily="34" charset="0"/>
              </a:rPr>
              <a:t> "</a:t>
            </a:r>
            <a:r>
              <a:rPr lang="eu-ES" sz="2000" dirty="0" err="1">
                <a:solidFill>
                  <a:srgbClr val="C82355"/>
                </a:solidFill>
                <a:latin typeface="AvantGarde Bk BT" pitchFamily="34" charset="0"/>
              </a:rPr>
              <a:t>Marqués</a:t>
            </a:r>
            <a:r>
              <a:rPr lang="eu-ES" sz="2000" dirty="0">
                <a:solidFill>
                  <a:srgbClr val="C82355"/>
                </a:solidFill>
                <a:latin typeface="AvantGarde Bk BT" pitchFamily="34" charset="0"/>
              </a:rPr>
              <a:t> de </a:t>
            </a:r>
            <a:r>
              <a:rPr lang="eu-ES" sz="2000" dirty="0" err="1">
                <a:solidFill>
                  <a:srgbClr val="C82355"/>
                </a:solidFill>
                <a:latin typeface="AvantGarde Bk BT" pitchFamily="34" charset="0"/>
              </a:rPr>
              <a:t>Riscal</a:t>
            </a:r>
            <a:r>
              <a:rPr lang="eu-ES" sz="2000" dirty="0">
                <a:solidFill>
                  <a:srgbClr val="C82355"/>
                </a:solidFill>
                <a:latin typeface="AvantGarde Bk BT" pitchFamily="34" charset="0"/>
              </a:rPr>
              <a:t>"</a:t>
            </a:r>
            <a:endParaRPr lang="es-ES" sz="2000" dirty="0">
              <a:solidFill>
                <a:srgbClr val="C82355"/>
              </a:solidFill>
              <a:latin typeface="AvantGarde Bk BT" pitchFamily="34" charset="0"/>
            </a:endParaRPr>
          </a:p>
          <a:p>
            <a:pPr marL="342900" indent="-342900">
              <a:buFont typeface="Calibri" panose="020F0502020204030204" pitchFamily="34" charset="0"/>
              <a:buChar char="-"/>
              <a:defRPr/>
            </a:pPr>
            <a:r>
              <a:rPr lang="eu-ES" sz="2000" dirty="0" err="1">
                <a:solidFill>
                  <a:srgbClr val="C82355"/>
                </a:solidFill>
                <a:latin typeface="AvantGarde Bk BT" pitchFamily="34" charset="0"/>
              </a:rPr>
              <a:t>Restaurante</a:t>
            </a:r>
            <a:r>
              <a:rPr lang="eu-ES" sz="2000" dirty="0">
                <a:solidFill>
                  <a:srgbClr val="C82355"/>
                </a:solidFill>
                <a:latin typeface="AvantGarde Bk BT" pitchFamily="34" charset="0"/>
              </a:rPr>
              <a:t> </a:t>
            </a:r>
            <a:r>
              <a:rPr lang="eu-ES" sz="2000" dirty="0" err="1">
                <a:solidFill>
                  <a:srgbClr val="C82355"/>
                </a:solidFill>
                <a:latin typeface="AvantGarde Bk BT" pitchFamily="34" charset="0"/>
              </a:rPr>
              <a:t>Tradición</a:t>
            </a:r>
            <a:r>
              <a:rPr lang="eu-ES" sz="2000" dirty="0">
                <a:solidFill>
                  <a:srgbClr val="C82355"/>
                </a:solidFill>
                <a:latin typeface="AvantGarde Bk BT" pitchFamily="34" charset="0"/>
              </a:rPr>
              <a:t> 1860</a:t>
            </a:r>
            <a:endParaRPr lang="es-ES" sz="2000" dirty="0">
              <a:solidFill>
                <a:srgbClr val="C82355"/>
              </a:solidFill>
              <a:latin typeface="AvantGarde Bk BT" pitchFamily="34" charset="0"/>
            </a:endParaRPr>
          </a:p>
          <a:p>
            <a:pPr marL="342900" indent="-342900">
              <a:buFont typeface="Calibri" panose="020F0502020204030204" pitchFamily="34" charset="0"/>
              <a:buChar char="-"/>
              <a:defRPr/>
            </a:pPr>
            <a:r>
              <a:rPr lang="eu-ES" sz="2000" dirty="0" err="1">
                <a:solidFill>
                  <a:srgbClr val="C82355"/>
                </a:solidFill>
                <a:latin typeface="AvantGarde Bk BT" pitchFamily="34" charset="0"/>
              </a:rPr>
              <a:t>Cafetería</a:t>
            </a:r>
            <a:r>
              <a:rPr lang="eu-ES" sz="2000" dirty="0">
                <a:solidFill>
                  <a:srgbClr val="C82355"/>
                </a:solidFill>
                <a:latin typeface="AvantGarde Bk BT" pitchFamily="34" charset="0"/>
              </a:rPr>
              <a:t> del Hotel</a:t>
            </a:r>
            <a:endParaRPr lang="es-ES" sz="2000" dirty="0">
              <a:solidFill>
                <a:srgbClr val="C82355"/>
              </a:solidFill>
              <a:latin typeface="AvantGarde Bk BT" pitchFamily="34" charset="0"/>
            </a:endParaRPr>
          </a:p>
          <a:p>
            <a:pPr marL="342900" indent="-342900">
              <a:buFont typeface="Calibri" panose="020F0502020204030204" pitchFamily="34" charset="0"/>
              <a:buChar char="-"/>
              <a:defRPr/>
            </a:pPr>
            <a:r>
              <a:rPr lang="eu-ES" sz="2000" dirty="0" err="1">
                <a:solidFill>
                  <a:srgbClr val="C82355"/>
                </a:solidFill>
                <a:latin typeface="AvantGarde Bk BT" pitchFamily="34" charset="0"/>
              </a:rPr>
              <a:t>Asador</a:t>
            </a:r>
            <a:r>
              <a:rPr lang="eu-ES" sz="2000" dirty="0">
                <a:solidFill>
                  <a:srgbClr val="C82355"/>
                </a:solidFill>
                <a:latin typeface="AvantGarde Bk BT" pitchFamily="34" charset="0"/>
              </a:rPr>
              <a:t> Torrea</a:t>
            </a:r>
            <a:endParaRPr lang="es-ES" sz="2000" dirty="0">
              <a:solidFill>
                <a:srgbClr val="C82355"/>
              </a:solidFill>
              <a:latin typeface="AvantGarde Bk BT" pitchFamily="34" charset="0"/>
            </a:endParaRPr>
          </a:p>
          <a:p>
            <a:pPr marL="342900" indent="-342900">
              <a:buFont typeface="Calibri" panose="020F0502020204030204" pitchFamily="34" charset="0"/>
              <a:buChar char="-"/>
              <a:defRPr/>
            </a:pPr>
            <a:r>
              <a:rPr lang="eu-ES" sz="2000" dirty="0" err="1">
                <a:solidFill>
                  <a:srgbClr val="C82355"/>
                </a:solidFill>
                <a:latin typeface="AvantGarde Bk BT" pitchFamily="34" charset="0"/>
              </a:rPr>
              <a:t>Cafetería</a:t>
            </a:r>
            <a:r>
              <a:rPr lang="eu-ES" sz="2000" dirty="0">
                <a:solidFill>
                  <a:srgbClr val="C82355"/>
                </a:solidFill>
                <a:latin typeface="AvantGarde Bk BT" pitchFamily="34" charset="0"/>
              </a:rPr>
              <a:t> y zona de </a:t>
            </a:r>
            <a:r>
              <a:rPr lang="eu-ES" sz="2000" dirty="0" err="1">
                <a:solidFill>
                  <a:srgbClr val="C82355"/>
                </a:solidFill>
                <a:latin typeface="AvantGarde Bk BT" pitchFamily="34" charset="0"/>
              </a:rPr>
              <a:t>catas</a:t>
            </a:r>
            <a:r>
              <a:rPr lang="eu-ES" sz="2000" dirty="0">
                <a:solidFill>
                  <a:srgbClr val="C82355"/>
                </a:solidFill>
                <a:latin typeface="AvantGarde Bk BT" pitchFamily="34" charset="0"/>
              </a:rPr>
              <a:t> de Bodega </a:t>
            </a:r>
            <a:r>
              <a:rPr lang="eu-ES" sz="2000" dirty="0" err="1">
                <a:solidFill>
                  <a:srgbClr val="C82355"/>
                </a:solidFill>
                <a:latin typeface="AvantGarde Bk BT" pitchFamily="34" charset="0"/>
              </a:rPr>
              <a:t>Marqués</a:t>
            </a:r>
            <a:r>
              <a:rPr lang="eu-ES" sz="2000" dirty="0">
                <a:solidFill>
                  <a:srgbClr val="C82355"/>
                </a:solidFill>
                <a:latin typeface="AvantGarde Bk BT" pitchFamily="34" charset="0"/>
              </a:rPr>
              <a:t> de </a:t>
            </a:r>
            <a:r>
              <a:rPr lang="eu-ES" sz="2000" dirty="0" err="1">
                <a:solidFill>
                  <a:srgbClr val="C82355"/>
                </a:solidFill>
                <a:latin typeface="AvantGarde Bk BT" pitchFamily="34" charset="0"/>
              </a:rPr>
              <a:t>Riscal</a:t>
            </a:r>
            <a:endParaRPr lang="es-ES" sz="2000" dirty="0">
              <a:solidFill>
                <a:srgbClr val="C82355"/>
              </a:solidFill>
              <a:latin typeface="AvantGarde Bk BT" pitchFamily="34" charset="0"/>
            </a:endParaRPr>
          </a:p>
          <a:p>
            <a:pPr marL="342900" indent="-342900">
              <a:buFont typeface="Calibri" panose="020F0502020204030204" pitchFamily="34" charset="0"/>
              <a:buChar char="-"/>
              <a:defRPr/>
            </a:pPr>
            <a:r>
              <a:rPr lang="eu-ES" sz="2000" dirty="0" err="1">
                <a:solidFill>
                  <a:srgbClr val="C82355"/>
                </a:solidFill>
                <a:latin typeface="AvantGarde Bk BT" pitchFamily="34" charset="0"/>
              </a:rPr>
              <a:t>Restaurante</a:t>
            </a:r>
            <a:r>
              <a:rPr lang="eu-ES" sz="2000" dirty="0">
                <a:solidFill>
                  <a:srgbClr val="C82355"/>
                </a:solidFill>
                <a:latin typeface="AvantGarde Bk BT" pitchFamily="34" charset="0"/>
              </a:rPr>
              <a:t> de </a:t>
            </a:r>
            <a:r>
              <a:rPr lang="eu-ES" sz="2000" dirty="0" err="1">
                <a:solidFill>
                  <a:srgbClr val="C82355"/>
                </a:solidFill>
                <a:latin typeface="AvantGarde Bk BT" pitchFamily="34" charset="0"/>
              </a:rPr>
              <a:t>eventos</a:t>
            </a:r>
            <a:endParaRPr lang="es-ES" sz="2000" dirty="0">
              <a:solidFill>
                <a:srgbClr val="C82355"/>
              </a:solidFill>
              <a:latin typeface="AvantGarde Bk BT" pitchFamily="34" charset="0"/>
            </a:endParaRPr>
          </a:p>
          <a:p>
            <a:pPr marL="342900" indent="-342900">
              <a:buFont typeface="Calibri" panose="020F0502020204030204" pitchFamily="34" charset="0"/>
              <a:buChar char="-"/>
              <a:defRPr/>
            </a:pPr>
            <a:r>
              <a:rPr lang="eu-ES" sz="2000" dirty="0">
                <a:solidFill>
                  <a:srgbClr val="C82355"/>
                </a:solidFill>
                <a:latin typeface="AvantGarde Bk BT" pitchFamily="34" charset="0"/>
              </a:rPr>
              <a:t>2 </a:t>
            </a:r>
            <a:r>
              <a:rPr lang="eu-ES" sz="2000" dirty="0" err="1">
                <a:solidFill>
                  <a:srgbClr val="C82355"/>
                </a:solidFill>
                <a:latin typeface="AvantGarde Bk BT" pitchFamily="34" charset="0"/>
              </a:rPr>
              <a:t>Comedores</a:t>
            </a:r>
            <a:r>
              <a:rPr lang="eu-ES" sz="2000" dirty="0">
                <a:solidFill>
                  <a:srgbClr val="C82355"/>
                </a:solidFill>
                <a:latin typeface="AvantGarde Bk BT" pitchFamily="34" charset="0"/>
              </a:rPr>
              <a:t> del </a:t>
            </a:r>
            <a:r>
              <a:rPr lang="eu-ES" sz="2000" dirty="0" err="1">
                <a:solidFill>
                  <a:srgbClr val="C82355"/>
                </a:solidFill>
                <a:latin typeface="AvantGarde Bk BT" pitchFamily="34" charset="0"/>
              </a:rPr>
              <a:t>personal</a:t>
            </a:r>
            <a:r>
              <a:rPr lang="eu-ES" sz="2000" dirty="0">
                <a:solidFill>
                  <a:srgbClr val="C82355"/>
                </a:solidFill>
                <a:latin typeface="AvantGarde Bk BT" pitchFamily="34" charset="0"/>
              </a:rPr>
              <a:t>.</a:t>
            </a:r>
            <a:endParaRPr lang="es-ES" sz="2000" dirty="0">
              <a:solidFill>
                <a:srgbClr val="C82355"/>
              </a:solidFill>
              <a:latin typeface="AvantGarde Bk BT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144647-14AD-0083-EE9D-EBF556FBA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47700"/>
            <a:ext cx="7871200" cy="53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s-ES" altLang="es-ES" sz="2858">
                <a:solidFill>
                  <a:srgbClr val="C82355"/>
                </a:solidFill>
                <a:latin typeface="AvantGarde Bk BT" panose="020B0402020202020204" pitchFamily="34" charset="0"/>
              </a:rPr>
              <a:t>Recogida especial a grandes generadores </a:t>
            </a:r>
          </a:p>
        </p:txBody>
      </p:sp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B9DBCBBA-78A6-D81B-37C2-9795A71A0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293766"/>
              </p:ext>
            </p:extLst>
          </p:nvPr>
        </p:nvGraphicFramePr>
        <p:xfrm>
          <a:off x="689497" y="1437088"/>
          <a:ext cx="7408454" cy="8843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9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7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798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vantGarde Bk BT" pitchFamily="34" charset="0"/>
                        </a:rPr>
                        <a:t>LUNES</a:t>
                      </a:r>
                    </a:p>
                  </a:txBody>
                  <a:tcPr marL="130667" marR="130667" marT="65086" marB="65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vantGarde Bk BT" pitchFamily="34" charset="0"/>
                        </a:rPr>
                        <a:t>MARTES</a:t>
                      </a:r>
                    </a:p>
                  </a:txBody>
                  <a:tcPr marL="130667" marR="130667" marT="65086" marB="65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vantGarde Bk BT" pitchFamily="34" charset="0"/>
                        </a:rPr>
                        <a:t>MIÉRCOLES</a:t>
                      </a:r>
                    </a:p>
                  </a:txBody>
                  <a:tcPr marL="130667" marR="130667" marT="65086" marB="65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vantGarde Bk BT" pitchFamily="34" charset="0"/>
                        </a:rPr>
                        <a:t>JUEVES</a:t>
                      </a:r>
                    </a:p>
                  </a:txBody>
                  <a:tcPr marL="130667" marR="130667" marT="65086" marB="65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vantGarde Bk BT" pitchFamily="34" charset="0"/>
                        </a:rPr>
                        <a:t>VIERNES</a:t>
                      </a:r>
                    </a:p>
                  </a:txBody>
                  <a:tcPr marL="130667" marR="130667" marT="65086" marB="65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vantGarde Bk BT" pitchFamily="34" charset="0"/>
                        </a:rPr>
                        <a:t>SÁBADO</a:t>
                      </a:r>
                    </a:p>
                  </a:txBody>
                  <a:tcPr marL="130667" marR="130667" marT="65086" marB="65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vantGarde Bk BT" pitchFamily="34" charset="0"/>
                        </a:rPr>
                        <a:t>DOMINGO</a:t>
                      </a:r>
                    </a:p>
                  </a:txBody>
                  <a:tcPr marL="130667" marR="130667" marT="65086" marB="650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44">
                <a:tc>
                  <a:txBody>
                    <a:bodyPr/>
                    <a:lstStyle/>
                    <a:p>
                      <a:pPr algn="ctr"/>
                      <a:r>
                        <a:rPr lang="es-ES" sz="2600" b="1" dirty="0">
                          <a:latin typeface="AvantGarde Bk BT" pitchFamily="34" charset="0"/>
                        </a:rPr>
                        <a:t>X</a:t>
                      </a:r>
                    </a:p>
                  </a:txBody>
                  <a:tcPr marL="130667" marR="130667" marT="65086" marB="65086"/>
                </a:tc>
                <a:tc>
                  <a:txBody>
                    <a:bodyPr/>
                    <a:lstStyle/>
                    <a:p>
                      <a:pPr algn="ctr"/>
                      <a:endParaRPr lang="es-ES" sz="2600" b="1" dirty="0">
                        <a:latin typeface="AvantGarde Bk BT" pitchFamily="34" charset="0"/>
                      </a:endParaRPr>
                    </a:p>
                  </a:txBody>
                  <a:tcPr marL="130667" marR="130667" marT="65086" marB="65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b="1" dirty="0">
                          <a:solidFill>
                            <a:srgbClr val="FF0000"/>
                          </a:solidFill>
                          <a:latin typeface="AvantGarde Bk BT" pitchFamily="34" charset="0"/>
                        </a:rPr>
                        <a:t>X</a:t>
                      </a:r>
                    </a:p>
                  </a:txBody>
                  <a:tcPr marL="130667" marR="130667" marT="65086" marB="65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b="1" dirty="0">
                          <a:latin typeface="AvantGarde Bk BT" pitchFamily="34" charset="0"/>
                        </a:rPr>
                        <a:t>X</a:t>
                      </a:r>
                    </a:p>
                  </a:txBody>
                  <a:tcPr marL="130667" marR="130667" marT="65086" marB="65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b="1" dirty="0">
                          <a:solidFill>
                            <a:srgbClr val="FF0000"/>
                          </a:solidFill>
                          <a:latin typeface="AvantGarde Bk BT" pitchFamily="34" charset="0"/>
                        </a:rPr>
                        <a:t>X</a:t>
                      </a:r>
                    </a:p>
                  </a:txBody>
                  <a:tcPr marL="130667" marR="130667" marT="65086" marB="65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b="1" dirty="0">
                          <a:solidFill>
                            <a:srgbClr val="FF0000"/>
                          </a:solidFill>
                          <a:latin typeface="AvantGarde Bk BT" pitchFamily="34" charset="0"/>
                        </a:rPr>
                        <a:t>X</a:t>
                      </a:r>
                    </a:p>
                  </a:txBody>
                  <a:tcPr marL="130667" marR="130667" marT="65086" marB="65086"/>
                </a:tc>
                <a:tc>
                  <a:txBody>
                    <a:bodyPr/>
                    <a:lstStyle/>
                    <a:p>
                      <a:pPr algn="ctr"/>
                      <a:endParaRPr lang="es-ES" sz="2600" b="1" dirty="0">
                        <a:latin typeface="AvantGarde Bk BT" pitchFamily="34" charset="0"/>
                      </a:endParaRPr>
                    </a:p>
                  </a:txBody>
                  <a:tcPr marL="130667" marR="130667" marT="65086" marB="650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Imagen 5">
            <a:extLst>
              <a:ext uri="{FF2B5EF4-FFF2-40B4-BE49-F238E27FC236}">
                <a16:creationId xmlns:a16="http://schemas.microsoft.com/office/drawing/2014/main" id="{21622E15-49E6-4308-71C8-9CE7C7887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10435" r="6686" b="13977"/>
          <a:stretch>
            <a:fillRect/>
          </a:stretch>
        </p:blipFill>
        <p:spPr bwMode="auto">
          <a:xfrm>
            <a:off x="689495" y="2603023"/>
            <a:ext cx="7431138" cy="514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1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12CD08-BD56-08F0-A2EC-95A9D7CA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801250" y="10431269"/>
            <a:ext cx="3919721" cy="547688"/>
          </a:xfrm>
        </p:spPr>
        <p:txBody>
          <a:bodyPr/>
          <a:lstStyle/>
          <a:p>
            <a:fld id="{2C3F82FE-88D8-486F-A34B-22D4A4B12378}" type="slidenum">
              <a:rPr lang="es-ES" smtClean="0"/>
              <a:t>7</a:t>
            </a:fld>
            <a:endParaRPr lang="es-ES"/>
          </a:p>
        </p:txBody>
      </p:sp>
      <p:sp>
        <p:nvSpPr>
          <p:cNvPr id="2" name="Marcador de número de diapositiva 3">
            <a:extLst>
              <a:ext uri="{FF2B5EF4-FFF2-40B4-BE49-F238E27FC236}">
                <a16:creationId xmlns:a16="http://schemas.microsoft.com/office/drawing/2014/main" id="{C45C0E0D-8F5F-F88B-1CDA-9FE85B166D44}"/>
              </a:ext>
            </a:extLst>
          </p:cNvPr>
          <p:cNvSpPr txBox="1">
            <a:spLocks/>
          </p:cNvSpPr>
          <p:nvPr/>
        </p:nvSpPr>
        <p:spPr>
          <a:xfrm>
            <a:off x="14019012" y="10649031"/>
            <a:ext cx="3919721" cy="547688"/>
          </a:xfrm>
          <a:prstGeom prst="rect">
            <a:avLst/>
          </a:prstGeom>
        </p:spPr>
        <p:txBody>
          <a:bodyPr vert="horz" lIns="130657" tIns="65329" rIns="130657" bIns="6532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3F82FE-88D8-486F-A34B-22D4A4B12378}" type="slidenum">
              <a:rPr lang="es-ES" sz="1715"/>
              <a:pPr/>
              <a:t>7</a:t>
            </a:fld>
            <a:endParaRPr lang="es-ES" sz="1715"/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83651976-41EA-C27E-F8AA-4196FABFB520}"/>
              </a:ext>
            </a:extLst>
          </p:cNvPr>
          <p:cNvSpPr txBox="1">
            <a:spLocks/>
          </p:cNvSpPr>
          <p:nvPr/>
        </p:nvSpPr>
        <p:spPr>
          <a:xfrm>
            <a:off x="14236774" y="10866794"/>
            <a:ext cx="3919721" cy="547688"/>
          </a:xfrm>
          <a:prstGeom prst="rect">
            <a:avLst/>
          </a:prstGeom>
        </p:spPr>
        <p:txBody>
          <a:bodyPr vert="horz" lIns="130657" tIns="65329" rIns="130657" bIns="6532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3F82FE-88D8-486F-A34B-22D4A4B12378}" type="slidenum">
              <a:rPr lang="es-ES" sz="1715"/>
              <a:pPr/>
              <a:t>7</a:t>
            </a:fld>
            <a:endParaRPr lang="es-ES" sz="1715"/>
          </a:p>
        </p:txBody>
      </p:sp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id="{2799C321-1CD0-DDF7-AB54-6EEB6A8CD4F7}"/>
              </a:ext>
            </a:extLst>
          </p:cNvPr>
          <p:cNvSpPr txBox="1">
            <a:spLocks/>
          </p:cNvSpPr>
          <p:nvPr/>
        </p:nvSpPr>
        <p:spPr>
          <a:xfrm>
            <a:off x="14454537" y="11084556"/>
            <a:ext cx="3919721" cy="547688"/>
          </a:xfrm>
          <a:prstGeom prst="rect">
            <a:avLst/>
          </a:prstGeom>
        </p:spPr>
        <p:txBody>
          <a:bodyPr vert="horz" lIns="130657" tIns="65329" rIns="130657" bIns="6532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3F82FE-88D8-486F-A34B-22D4A4B12378}" type="slidenum">
              <a:rPr lang="es-ES" sz="1715"/>
              <a:pPr/>
              <a:t>7</a:t>
            </a:fld>
            <a:endParaRPr lang="es-ES" sz="1715"/>
          </a:p>
        </p:txBody>
      </p:sp>
      <p:sp>
        <p:nvSpPr>
          <p:cNvPr id="6" name="Marcador de número de diapositiva 3">
            <a:extLst>
              <a:ext uri="{FF2B5EF4-FFF2-40B4-BE49-F238E27FC236}">
                <a16:creationId xmlns:a16="http://schemas.microsoft.com/office/drawing/2014/main" id="{70215284-7F53-ECB2-0EF7-0D65E3126289}"/>
              </a:ext>
            </a:extLst>
          </p:cNvPr>
          <p:cNvSpPr txBox="1">
            <a:spLocks/>
          </p:cNvSpPr>
          <p:nvPr/>
        </p:nvSpPr>
        <p:spPr>
          <a:xfrm>
            <a:off x="14672299" y="11302318"/>
            <a:ext cx="3919721" cy="547688"/>
          </a:xfrm>
          <a:prstGeom prst="rect">
            <a:avLst/>
          </a:prstGeom>
        </p:spPr>
        <p:txBody>
          <a:bodyPr vert="horz" lIns="130657" tIns="65329" rIns="130657" bIns="6532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3F82FE-88D8-486F-A34B-22D4A4B12378}" type="slidenum">
              <a:rPr lang="es-ES" sz="1715"/>
              <a:pPr/>
              <a:t>7</a:t>
            </a:fld>
            <a:endParaRPr lang="es-ES" sz="1715"/>
          </a:p>
        </p:txBody>
      </p:sp>
      <p:sp>
        <p:nvSpPr>
          <p:cNvPr id="7" name="Marcador de número de diapositiva 3">
            <a:extLst>
              <a:ext uri="{FF2B5EF4-FFF2-40B4-BE49-F238E27FC236}">
                <a16:creationId xmlns:a16="http://schemas.microsoft.com/office/drawing/2014/main" id="{0CE40F2B-BE6D-06FD-337C-6F6C89715A3D}"/>
              </a:ext>
            </a:extLst>
          </p:cNvPr>
          <p:cNvSpPr txBox="1">
            <a:spLocks/>
          </p:cNvSpPr>
          <p:nvPr/>
        </p:nvSpPr>
        <p:spPr>
          <a:xfrm>
            <a:off x="14890061" y="11520080"/>
            <a:ext cx="3919721" cy="547688"/>
          </a:xfrm>
          <a:prstGeom prst="rect">
            <a:avLst/>
          </a:prstGeom>
        </p:spPr>
        <p:txBody>
          <a:bodyPr vert="horz" lIns="130657" tIns="65329" rIns="130657" bIns="6532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3F82FE-88D8-486F-A34B-22D4A4B12378}" type="slidenum">
              <a:rPr lang="es-ES" sz="1715"/>
              <a:pPr/>
              <a:t>7</a:t>
            </a:fld>
            <a:endParaRPr lang="es-ES" sz="1715"/>
          </a:p>
        </p:txBody>
      </p:sp>
      <p:sp>
        <p:nvSpPr>
          <p:cNvPr id="8" name="Marcador de número de diapositiva 3">
            <a:extLst>
              <a:ext uri="{FF2B5EF4-FFF2-40B4-BE49-F238E27FC236}">
                <a16:creationId xmlns:a16="http://schemas.microsoft.com/office/drawing/2014/main" id="{0D8791F3-CA6A-F75B-A438-576B74C58E6A}"/>
              </a:ext>
            </a:extLst>
          </p:cNvPr>
          <p:cNvSpPr txBox="1">
            <a:spLocks/>
          </p:cNvSpPr>
          <p:nvPr/>
        </p:nvSpPr>
        <p:spPr>
          <a:xfrm>
            <a:off x="15107823" y="10921234"/>
            <a:ext cx="3919721" cy="547688"/>
          </a:xfrm>
          <a:prstGeom prst="rect">
            <a:avLst/>
          </a:prstGeom>
        </p:spPr>
        <p:txBody>
          <a:bodyPr vert="horz" lIns="130657" tIns="65329" rIns="130657" bIns="6532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3F82FE-88D8-486F-A34B-22D4A4B12378}" type="slidenum">
              <a:rPr lang="es-ES" sz="1715"/>
              <a:pPr/>
              <a:t>7</a:t>
            </a:fld>
            <a:endParaRPr lang="es-ES" sz="1715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5D29587A-386F-623E-33AD-3FA5D1701D69}"/>
              </a:ext>
            </a:extLst>
          </p:cNvPr>
          <p:cNvSpPr txBox="1">
            <a:spLocks/>
          </p:cNvSpPr>
          <p:nvPr/>
        </p:nvSpPr>
        <p:spPr>
          <a:xfrm>
            <a:off x="15325586" y="11138996"/>
            <a:ext cx="3919721" cy="547688"/>
          </a:xfrm>
          <a:prstGeom prst="rect">
            <a:avLst/>
          </a:prstGeom>
        </p:spPr>
        <p:txBody>
          <a:bodyPr vert="horz" lIns="130657" tIns="65329" rIns="130657" bIns="6532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3F82FE-88D8-486F-A34B-22D4A4B12378}" type="slidenum">
              <a:rPr lang="es-ES" sz="1715"/>
              <a:pPr/>
              <a:t>7</a:t>
            </a:fld>
            <a:endParaRPr lang="es-ES" sz="1715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C50EE8B-1A86-5F8E-C565-72889999128A}"/>
              </a:ext>
            </a:extLst>
          </p:cNvPr>
          <p:cNvGraphicFramePr>
            <a:graphicFrameLocks/>
          </p:cNvGraphicFramePr>
          <p:nvPr/>
        </p:nvGraphicFramePr>
        <p:xfrm>
          <a:off x="4333578" y="2959617"/>
          <a:ext cx="12560352" cy="7253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2" descr="H:\Mi unidad\0_INGURUMENA-KUADRILLA\0.0_KUDEAKETA\ARGAZKI-IRUDIAK\0_Residuos\organikoa-kuboa-konposta\organikoaren-kuboa\IMG_20210223_114122_modificado.jpg">
            <a:extLst>
              <a:ext uri="{FF2B5EF4-FFF2-40B4-BE49-F238E27FC236}">
                <a16:creationId xmlns:a16="http://schemas.microsoft.com/office/drawing/2014/main" id="{591F6CCF-B2DB-1770-61E7-E73CA904D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49" y="3280305"/>
            <a:ext cx="493139" cy="88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7A97B14-22EF-9681-08EA-3DED368A52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96" y="2959618"/>
            <a:ext cx="1379140" cy="184117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F1A687B-C101-7336-D9D0-415BBD35BD6E}"/>
              </a:ext>
            </a:extLst>
          </p:cNvPr>
          <p:cNvSpPr txBox="1"/>
          <p:nvPr/>
        </p:nvSpPr>
        <p:spPr>
          <a:xfrm>
            <a:off x="857096" y="1706711"/>
            <a:ext cx="9423663" cy="883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9970" indent="-489970">
              <a:defRPr/>
            </a:pPr>
            <a:r>
              <a:rPr lang="es-ES" altLang="es-ES" sz="2572" b="1" dirty="0">
                <a:solidFill>
                  <a:srgbClr val="C82355"/>
                </a:solidFill>
                <a:latin typeface="AvantGarde Bk BT" pitchFamily="34" charset="0"/>
              </a:rPr>
              <a:t>1- 200 toneladas de biorresiduos anuales</a:t>
            </a:r>
            <a:r>
              <a:rPr lang="es-ES" altLang="es-ES" sz="2572" dirty="0">
                <a:solidFill>
                  <a:srgbClr val="C82355"/>
                </a:solidFill>
                <a:latin typeface="AvantGarde Bk BT" pitchFamily="34" charset="0"/>
              </a:rPr>
              <a:t>.</a:t>
            </a:r>
          </a:p>
          <a:p>
            <a:pPr marL="489970" indent="-489970">
              <a:buFontTx/>
              <a:buAutoNum type="arabicPeriod"/>
              <a:defRPr/>
            </a:pPr>
            <a:endParaRPr lang="es-ES" altLang="es-ES" sz="2572" dirty="0">
              <a:solidFill>
                <a:srgbClr val="C82355"/>
              </a:solidFill>
              <a:latin typeface="AvantGarde Bk BT" pitchFamily="34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6A2F54F-3C5D-10E2-4A63-B347A8C10325}"/>
              </a:ext>
            </a:extLst>
          </p:cNvPr>
          <p:cNvSpPr/>
          <p:nvPr/>
        </p:nvSpPr>
        <p:spPr>
          <a:xfrm>
            <a:off x="14672299" y="5298883"/>
            <a:ext cx="2075235" cy="1233986"/>
          </a:xfrm>
          <a:prstGeom prst="ellipse">
            <a:avLst/>
          </a:prstGeom>
          <a:noFill/>
          <a:ln>
            <a:solidFill>
              <a:srgbClr val="C823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572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EB3367-83B4-6A4D-953E-F1B395E32040}"/>
              </a:ext>
            </a:extLst>
          </p:cNvPr>
          <p:cNvSpPr txBox="1"/>
          <p:nvPr/>
        </p:nvSpPr>
        <p:spPr>
          <a:xfrm>
            <a:off x="857096" y="408474"/>
            <a:ext cx="9425024" cy="488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s-ES" altLang="es-ES" sz="2572" b="1" dirty="0">
                <a:solidFill>
                  <a:srgbClr val="C82355"/>
                </a:solidFill>
                <a:latin typeface="AvantGarde Bk BT" panose="020B0402020202020204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20581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12CD08-BD56-08F0-A2EC-95A9D7CA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2FE-88D8-486F-A34B-22D4A4B12378}" type="slidenum">
              <a:rPr lang="es-ES" smtClean="0"/>
              <a:t>8</a:t>
            </a:fld>
            <a:endParaRPr lang="es-ES"/>
          </a:p>
        </p:txBody>
      </p:sp>
      <p:sp>
        <p:nvSpPr>
          <p:cNvPr id="2" name="Marcador de número de diapositiva 3">
            <a:extLst>
              <a:ext uri="{FF2B5EF4-FFF2-40B4-BE49-F238E27FC236}">
                <a16:creationId xmlns:a16="http://schemas.microsoft.com/office/drawing/2014/main" id="{C45C0E0D-8F5F-F88B-1CDA-9FE85B166D44}"/>
              </a:ext>
            </a:extLst>
          </p:cNvPr>
          <p:cNvSpPr txBox="1">
            <a:spLocks/>
          </p:cNvSpPr>
          <p:nvPr/>
        </p:nvSpPr>
        <p:spPr>
          <a:xfrm>
            <a:off x="14019012" y="9832424"/>
            <a:ext cx="3919721" cy="547688"/>
          </a:xfrm>
          <a:prstGeom prst="rect">
            <a:avLst/>
          </a:prstGeom>
        </p:spPr>
        <p:txBody>
          <a:bodyPr vert="horz" lIns="130657" tIns="65329" rIns="130657" bIns="6532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3F82FE-88D8-486F-A34B-22D4A4B12378}" type="slidenum">
              <a:rPr lang="es-ES" sz="1715"/>
              <a:pPr/>
              <a:t>8</a:t>
            </a:fld>
            <a:endParaRPr lang="es-ES" sz="1715"/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83651976-41EA-C27E-F8AA-4196FABFB520}"/>
              </a:ext>
            </a:extLst>
          </p:cNvPr>
          <p:cNvSpPr txBox="1">
            <a:spLocks/>
          </p:cNvSpPr>
          <p:nvPr/>
        </p:nvSpPr>
        <p:spPr>
          <a:xfrm>
            <a:off x="14236774" y="10050187"/>
            <a:ext cx="3919721" cy="547688"/>
          </a:xfrm>
          <a:prstGeom prst="rect">
            <a:avLst/>
          </a:prstGeom>
        </p:spPr>
        <p:txBody>
          <a:bodyPr vert="horz" lIns="130657" tIns="65329" rIns="130657" bIns="6532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3F82FE-88D8-486F-A34B-22D4A4B12378}" type="slidenum">
              <a:rPr lang="es-ES" sz="1715"/>
              <a:pPr/>
              <a:t>8</a:t>
            </a:fld>
            <a:endParaRPr lang="es-ES" sz="1715"/>
          </a:p>
        </p:txBody>
      </p:sp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id="{2799C321-1CD0-DDF7-AB54-6EEB6A8CD4F7}"/>
              </a:ext>
            </a:extLst>
          </p:cNvPr>
          <p:cNvSpPr txBox="1">
            <a:spLocks/>
          </p:cNvSpPr>
          <p:nvPr/>
        </p:nvSpPr>
        <p:spPr>
          <a:xfrm>
            <a:off x="14454537" y="10267949"/>
            <a:ext cx="3919721" cy="547688"/>
          </a:xfrm>
          <a:prstGeom prst="rect">
            <a:avLst/>
          </a:prstGeom>
        </p:spPr>
        <p:txBody>
          <a:bodyPr vert="horz" lIns="130657" tIns="65329" rIns="130657" bIns="6532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3F82FE-88D8-486F-A34B-22D4A4B12378}" type="slidenum">
              <a:rPr lang="es-ES" sz="1715"/>
              <a:pPr/>
              <a:t>8</a:t>
            </a:fld>
            <a:endParaRPr lang="es-ES" sz="1715"/>
          </a:p>
        </p:txBody>
      </p:sp>
      <p:sp>
        <p:nvSpPr>
          <p:cNvPr id="6" name="Marcador de número de diapositiva 3">
            <a:extLst>
              <a:ext uri="{FF2B5EF4-FFF2-40B4-BE49-F238E27FC236}">
                <a16:creationId xmlns:a16="http://schemas.microsoft.com/office/drawing/2014/main" id="{70215284-7F53-ECB2-0EF7-0D65E3126289}"/>
              </a:ext>
            </a:extLst>
          </p:cNvPr>
          <p:cNvSpPr txBox="1">
            <a:spLocks/>
          </p:cNvSpPr>
          <p:nvPr/>
        </p:nvSpPr>
        <p:spPr>
          <a:xfrm>
            <a:off x="14672299" y="10485710"/>
            <a:ext cx="3919721" cy="547688"/>
          </a:xfrm>
          <a:prstGeom prst="rect">
            <a:avLst/>
          </a:prstGeom>
        </p:spPr>
        <p:txBody>
          <a:bodyPr vert="horz" lIns="130657" tIns="65329" rIns="130657" bIns="6532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3F82FE-88D8-486F-A34B-22D4A4B12378}" type="slidenum">
              <a:rPr lang="es-ES" sz="1715"/>
              <a:pPr/>
              <a:t>8</a:t>
            </a:fld>
            <a:endParaRPr lang="es-ES" sz="1715"/>
          </a:p>
        </p:txBody>
      </p:sp>
      <p:sp>
        <p:nvSpPr>
          <p:cNvPr id="7" name="Marcador de número de diapositiva 3">
            <a:extLst>
              <a:ext uri="{FF2B5EF4-FFF2-40B4-BE49-F238E27FC236}">
                <a16:creationId xmlns:a16="http://schemas.microsoft.com/office/drawing/2014/main" id="{0CE40F2B-BE6D-06FD-337C-6F6C89715A3D}"/>
              </a:ext>
            </a:extLst>
          </p:cNvPr>
          <p:cNvSpPr txBox="1">
            <a:spLocks/>
          </p:cNvSpPr>
          <p:nvPr/>
        </p:nvSpPr>
        <p:spPr>
          <a:xfrm>
            <a:off x="14890061" y="10703472"/>
            <a:ext cx="3919721" cy="547688"/>
          </a:xfrm>
          <a:prstGeom prst="rect">
            <a:avLst/>
          </a:prstGeom>
        </p:spPr>
        <p:txBody>
          <a:bodyPr vert="horz" lIns="130657" tIns="65329" rIns="130657" bIns="6532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3F82FE-88D8-486F-A34B-22D4A4B12378}" type="slidenum">
              <a:rPr lang="es-ES" sz="1715"/>
              <a:pPr/>
              <a:t>8</a:t>
            </a:fld>
            <a:endParaRPr lang="es-ES" sz="1715"/>
          </a:p>
        </p:txBody>
      </p:sp>
      <p:sp>
        <p:nvSpPr>
          <p:cNvPr id="8" name="Marcador de número de diapositiva 3">
            <a:extLst>
              <a:ext uri="{FF2B5EF4-FFF2-40B4-BE49-F238E27FC236}">
                <a16:creationId xmlns:a16="http://schemas.microsoft.com/office/drawing/2014/main" id="{0D8791F3-CA6A-F75B-A438-576B74C58E6A}"/>
              </a:ext>
            </a:extLst>
          </p:cNvPr>
          <p:cNvSpPr txBox="1">
            <a:spLocks/>
          </p:cNvSpPr>
          <p:nvPr/>
        </p:nvSpPr>
        <p:spPr>
          <a:xfrm>
            <a:off x="15107823" y="10921234"/>
            <a:ext cx="3919721" cy="547688"/>
          </a:xfrm>
          <a:prstGeom prst="rect">
            <a:avLst/>
          </a:prstGeom>
        </p:spPr>
        <p:txBody>
          <a:bodyPr vert="horz" lIns="130657" tIns="65329" rIns="130657" bIns="6532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3F82FE-88D8-486F-A34B-22D4A4B12378}" type="slidenum">
              <a:rPr lang="es-ES" sz="1715"/>
              <a:pPr/>
              <a:t>8</a:t>
            </a:fld>
            <a:endParaRPr lang="es-ES" sz="1715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5D29587A-386F-623E-33AD-3FA5D1701D69}"/>
              </a:ext>
            </a:extLst>
          </p:cNvPr>
          <p:cNvSpPr txBox="1">
            <a:spLocks/>
          </p:cNvSpPr>
          <p:nvPr/>
        </p:nvSpPr>
        <p:spPr>
          <a:xfrm>
            <a:off x="15325586" y="11138996"/>
            <a:ext cx="3919721" cy="547688"/>
          </a:xfrm>
          <a:prstGeom prst="rect">
            <a:avLst/>
          </a:prstGeom>
        </p:spPr>
        <p:txBody>
          <a:bodyPr vert="horz" lIns="130657" tIns="65329" rIns="130657" bIns="6532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3F82FE-88D8-486F-A34B-22D4A4B12378}" type="slidenum">
              <a:rPr lang="es-ES" sz="1715"/>
              <a:pPr/>
              <a:t>8</a:t>
            </a:fld>
            <a:endParaRPr lang="es-ES" sz="1715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63974FF-2E8D-12C5-F2C5-80498D284E74}"/>
              </a:ext>
            </a:extLst>
          </p:cNvPr>
          <p:cNvGraphicFramePr>
            <a:graphicFrameLocks/>
          </p:cNvGraphicFramePr>
          <p:nvPr/>
        </p:nvGraphicFramePr>
        <p:xfrm>
          <a:off x="5431141" y="2034127"/>
          <a:ext cx="10765495" cy="747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Imagen 2">
            <a:extLst>
              <a:ext uri="{FF2B5EF4-FFF2-40B4-BE49-F238E27FC236}">
                <a16:creationId xmlns:a16="http://schemas.microsoft.com/office/drawing/2014/main" id="{2FB2767F-A359-5113-0392-8C4CB949A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55" y="2161155"/>
            <a:ext cx="1408651" cy="12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82A8A7A-35B9-9535-E819-80FA3B38B380}"/>
              </a:ext>
            </a:extLst>
          </p:cNvPr>
          <p:cNvSpPr txBox="1"/>
          <p:nvPr/>
        </p:nvSpPr>
        <p:spPr>
          <a:xfrm>
            <a:off x="857096" y="890102"/>
            <a:ext cx="9423663" cy="883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9970" indent="-489970">
              <a:defRPr/>
            </a:pPr>
            <a:r>
              <a:rPr lang="es-ES" altLang="es-ES" sz="2572" b="1" dirty="0">
                <a:solidFill>
                  <a:srgbClr val="C82355"/>
                </a:solidFill>
                <a:latin typeface="AvantGarde Bk BT" pitchFamily="34" charset="0"/>
              </a:rPr>
              <a:t>2- Descenso de la fracción RESTO a nivel municipal</a:t>
            </a:r>
            <a:r>
              <a:rPr lang="es-ES" altLang="es-ES" sz="2572" dirty="0">
                <a:solidFill>
                  <a:srgbClr val="C82355"/>
                </a:solidFill>
                <a:latin typeface="AvantGarde Bk BT" pitchFamily="34" charset="0"/>
              </a:rPr>
              <a:t>.</a:t>
            </a:r>
          </a:p>
          <a:p>
            <a:pPr marL="489970" indent="-489970">
              <a:buFontTx/>
              <a:buAutoNum type="arabicPeriod"/>
              <a:defRPr/>
            </a:pPr>
            <a:endParaRPr lang="es-ES" altLang="es-ES" sz="2572" dirty="0">
              <a:solidFill>
                <a:srgbClr val="C82355"/>
              </a:solidFill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5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5F4EC9B-87C4-A58E-9999-BF42FE9E8CCF}"/>
              </a:ext>
            </a:extLst>
          </p:cNvPr>
          <p:cNvGraphicFramePr/>
          <p:nvPr/>
        </p:nvGraphicFramePr>
        <p:xfrm>
          <a:off x="2848628" y="2335274"/>
          <a:ext cx="12588475" cy="513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n 2">
            <a:extLst>
              <a:ext uri="{FF2B5EF4-FFF2-40B4-BE49-F238E27FC236}">
                <a16:creationId xmlns:a16="http://schemas.microsoft.com/office/drawing/2014/main" id="{BF30BCE8-F7CB-1CF8-35B8-8221FA58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90" y="1813636"/>
            <a:ext cx="1408651" cy="12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DD9CC84-32AA-2F03-6689-AEB17514EFB5}"/>
              </a:ext>
            </a:extLst>
          </p:cNvPr>
          <p:cNvSpPr txBox="1"/>
          <p:nvPr/>
        </p:nvSpPr>
        <p:spPr>
          <a:xfrm>
            <a:off x="857096" y="890102"/>
            <a:ext cx="9423663" cy="883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9970" indent="-489970">
              <a:defRPr/>
            </a:pPr>
            <a:r>
              <a:rPr lang="es-ES" altLang="es-ES" sz="2572" b="1" dirty="0">
                <a:solidFill>
                  <a:srgbClr val="C82355"/>
                </a:solidFill>
                <a:latin typeface="AvantGarde Bk BT" pitchFamily="34" charset="0"/>
              </a:rPr>
              <a:t>3- Descenso de la fracción RESTO a nivel comarcal</a:t>
            </a:r>
            <a:r>
              <a:rPr lang="es-ES" altLang="es-ES" sz="2572" dirty="0">
                <a:solidFill>
                  <a:srgbClr val="C82355"/>
                </a:solidFill>
                <a:latin typeface="AvantGarde Bk BT" pitchFamily="34" charset="0"/>
              </a:rPr>
              <a:t>.</a:t>
            </a:r>
          </a:p>
          <a:p>
            <a:pPr marL="489970" indent="-489970">
              <a:buFontTx/>
              <a:buAutoNum type="arabicPeriod"/>
              <a:defRPr/>
            </a:pPr>
            <a:endParaRPr lang="es-ES" altLang="es-ES" sz="2572" dirty="0">
              <a:solidFill>
                <a:srgbClr val="C82355"/>
              </a:solidFill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936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7A6829B58F4974E9F56E82484C2E5D5" ma:contentTypeVersion="17" ma:contentTypeDescription="Crear nuevo documento." ma:contentTypeScope="" ma:versionID="f29016b42822b7b072a3dfafc3ed9ea9">
  <xsd:schema xmlns:xsd="http://www.w3.org/2001/XMLSchema" xmlns:xs="http://www.w3.org/2001/XMLSchema" xmlns:p="http://schemas.microsoft.com/office/2006/metadata/properties" xmlns:ns2="f0661049-ecea-46c8-b642-0cd476d4e71f" xmlns:ns3="95a2c5ab-a8b2-4c2e-8f8a-ea8ea6becb63" xmlns:ns4="7a297dc8-1bbc-4334-9d49-29affbb338fb" targetNamespace="http://schemas.microsoft.com/office/2006/metadata/properties" ma:root="true" ma:fieldsID="42c3eb9ac4de37f35ddd51bb9112286d" ns2:_="" ns3:_="" ns4:_="">
    <xsd:import namespace="f0661049-ecea-46c8-b642-0cd476d4e71f"/>
    <xsd:import namespace="95a2c5ab-a8b2-4c2e-8f8a-ea8ea6becb63"/>
    <xsd:import namespace="7a297dc8-1bbc-4334-9d49-29affbb338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61049-ecea-46c8-b642-0cd476d4e7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43736f5e-5e5e-44d2-b14d-8b57af3db0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2c5ab-a8b2-4c2e-8f8a-ea8ea6becb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97dc8-1bbc-4334-9d49-29affbb338f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eae5d09-6563-4827-bc54-4468a7d9d8e4}" ma:internalName="TaxCatchAll" ma:showField="CatchAllData" ma:web="95a2c5ab-a8b2-4c2e-8f8a-ea8ea6becb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9DBF57-7BC7-4977-9CE4-2109E822C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61049-ecea-46c8-b642-0cd476d4e71f"/>
    <ds:schemaRef ds:uri="95a2c5ab-a8b2-4c2e-8f8a-ea8ea6becb63"/>
    <ds:schemaRef ds:uri="7a297dc8-1bbc-4334-9d49-29affbb33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198205-14D9-450A-AE89-4844972254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</TotalTime>
  <Words>647</Words>
  <Application>Microsoft Office PowerPoint</Application>
  <PresentationFormat>Personalizado</PresentationFormat>
  <Paragraphs>176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Roboto</vt:lpstr>
      <vt:lpstr>AvantGarde Bk BT</vt:lpstr>
      <vt:lpstr>Calibri</vt:lpstr>
      <vt:lpstr>Arial</vt:lpstr>
      <vt:lpstr>Trebuchet MS</vt:lpstr>
      <vt:lpstr>Wingdings 3</vt:lpstr>
      <vt:lpstr>Wingdings</vt:lpstr>
      <vt:lpstr>Faceta</vt:lpstr>
      <vt:lpstr>Acrobat Document</vt:lpstr>
      <vt:lpstr>Presentación de PowerPoint</vt:lpstr>
      <vt:lpstr>Presentación de PowerPoint</vt:lpstr>
      <vt:lpstr>Sistemas de gestión de residuos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modulo1  presentación profesores</dc:title>
  <dc:creator>Aitor</dc:creator>
  <cp:lastModifiedBy>Aitor</cp:lastModifiedBy>
  <cp:revision>11</cp:revision>
  <dcterms:created xsi:type="dcterms:W3CDTF">2006-08-16T00:00:00Z</dcterms:created>
  <dcterms:modified xsi:type="dcterms:W3CDTF">2023-11-17T14:00:53Z</dcterms:modified>
  <dc:identifier>DAFu-6vFJR8</dc:identifier>
</cp:coreProperties>
</file>